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59"/>
  </p:notesMasterIdLst>
  <p:sldIdLst>
    <p:sldId id="995" r:id="rId5"/>
    <p:sldId id="1435" r:id="rId6"/>
    <p:sldId id="1439" r:id="rId7"/>
    <p:sldId id="993" r:id="rId8"/>
    <p:sldId id="1134" r:id="rId9"/>
    <p:sldId id="994" r:id="rId10"/>
    <p:sldId id="1096" r:id="rId11"/>
    <p:sldId id="1436" r:id="rId12"/>
    <p:sldId id="1023" r:id="rId13"/>
    <p:sldId id="1149" r:id="rId14"/>
    <p:sldId id="1136" r:id="rId15"/>
    <p:sldId id="1449" r:id="rId16"/>
    <p:sldId id="1148" r:id="rId17"/>
    <p:sldId id="1150" r:id="rId18"/>
    <p:sldId id="1416" r:id="rId19"/>
    <p:sldId id="1440" r:id="rId20"/>
    <p:sldId id="1406" r:id="rId21"/>
    <p:sldId id="1437" r:id="rId22"/>
    <p:sldId id="1421" r:id="rId23"/>
    <p:sldId id="1423" r:id="rId24"/>
    <p:sldId id="1427" r:id="rId25"/>
    <p:sldId id="1426" r:id="rId26"/>
    <p:sldId id="1157" r:id="rId27"/>
    <p:sldId id="968" r:id="rId28"/>
    <p:sldId id="1366" r:id="rId29"/>
    <p:sldId id="1428" r:id="rId30"/>
    <p:sldId id="1417" r:id="rId31"/>
    <p:sldId id="1156" r:id="rId32"/>
    <p:sldId id="1408" r:id="rId33"/>
    <p:sldId id="1415" r:id="rId34"/>
    <p:sldId id="1425" r:id="rId35"/>
    <p:sldId id="1429" r:id="rId36"/>
    <p:sldId id="1410" r:id="rId37"/>
    <p:sldId id="1411" r:id="rId38"/>
    <p:sldId id="1412" r:id="rId39"/>
    <p:sldId id="1413" r:id="rId40"/>
    <p:sldId id="1430" r:id="rId41"/>
    <p:sldId id="1448" r:id="rId42"/>
    <p:sldId id="1152" r:id="rId43"/>
    <p:sldId id="1153" r:id="rId44"/>
    <p:sldId id="1154" r:id="rId45"/>
    <p:sldId id="1431" r:id="rId46"/>
    <p:sldId id="1138" r:id="rId47"/>
    <p:sldId id="1432" r:id="rId48"/>
    <p:sldId id="1143" r:id="rId49"/>
    <p:sldId id="1433" r:id="rId50"/>
    <p:sldId id="1438" r:id="rId51"/>
    <p:sldId id="1137" r:id="rId52"/>
    <p:sldId id="1142" r:id="rId53"/>
    <p:sldId id="1144" r:id="rId54"/>
    <p:sldId id="1419" r:id="rId55"/>
    <p:sldId id="1140" r:id="rId56"/>
    <p:sldId id="1155" r:id="rId57"/>
    <p:sldId id="1434" r:id="rId58"/>
  </p:sldIdLst>
  <p:sldSz cx="12192000" cy="6858000"/>
  <p:notesSz cx="7004050" cy="9290050"/>
  <p:embeddedFontLst>
    <p:embeddedFont>
      <p:font typeface="Brush Script MT" panose="03060802040406070304" pitchFamily="66" charset="0"/>
      <p:italic r:id="rId60"/>
    </p:embeddedFont>
    <p:embeddedFont>
      <p:font typeface="Mistral" panose="03090702030407020403" pitchFamily="66" charset="0"/>
      <p:regular r:id="rId61"/>
    </p:embeddedFont>
    <p:embeddedFont>
      <p:font typeface="Montserrat ExtraBold" panose="00000900000000000000" pitchFamily="2" charset="0"/>
      <p:bold r:id="rId62"/>
      <p:bold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00FFFF"/>
    <a:srgbClr val="43FC24"/>
    <a:srgbClr val="FFFF00"/>
    <a:srgbClr val="FF0000"/>
    <a:srgbClr val="0000FF"/>
    <a:srgbClr val="00FF00"/>
    <a:srgbClr val="FF33CC"/>
    <a:srgbClr val="66FF33"/>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9" autoAdjust="0"/>
    <p:restoredTop sz="76187" autoAdjust="0"/>
  </p:normalViewPr>
  <p:slideViewPr>
    <p:cSldViewPr snapToGrid="0">
      <p:cViewPr varScale="1">
        <p:scale>
          <a:sx n="113" d="100"/>
          <a:sy n="113" d="100"/>
        </p:scale>
        <p:origin x="138" y="1548"/>
      </p:cViewPr>
      <p:guideLst/>
    </p:cSldViewPr>
  </p:slideViewPr>
  <p:notesTextViewPr>
    <p:cViewPr>
      <p:scale>
        <a:sx n="3" d="2"/>
        <a:sy n="3" d="2"/>
      </p:scale>
      <p:origin x="0" y="0"/>
    </p:cViewPr>
  </p:notesTextViewPr>
  <p:notesViewPr>
    <p:cSldViewPr snapToGrid="0">
      <p:cViewPr varScale="1">
        <p:scale>
          <a:sx n="80" d="100"/>
          <a:sy n="80" d="100"/>
        </p:scale>
        <p:origin x="316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4.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CA"/>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2743B0FD-7635-4AE5-BFCB-774B883984D7}" type="datetimeFigureOut">
              <a:rPr lang="en-CA" smtClean="0"/>
              <a:t>2024-03-08</a:t>
            </a:fld>
            <a:endParaRPr lang="en-CA"/>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CA"/>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CA"/>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2577E379-9FC5-492D-9172-0A9EE55B05A7}" type="slidenum">
              <a:rPr lang="en-CA" smtClean="0"/>
              <a:t>‹#›</a:t>
            </a:fld>
            <a:endParaRPr lang="en-CA"/>
          </a:p>
        </p:txBody>
      </p:sp>
    </p:spTree>
    <p:extLst>
      <p:ext uri="{BB962C8B-B14F-4D97-AF65-F5344CB8AC3E}">
        <p14:creationId xmlns:p14="http://schemas.microsoft.com/office/powerpoint/2010/main" val="56807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24</a:t>
            </a:fld>
            <a:endParaRPr lang="en-CA"/>
          </a:p>
        </p:txBody>
      </p:sp>
    </p:spTree>
    <p:extLst>
      <p:ext uri="{BB962C8B-B14F-4D97-AF65-F5344CB8AC3E}">
        <p14:creationId xmlns:p14="http://schemas.microsoft.com/office/powerpoint/2010/main" val="1153299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27</a:t>
            </a:fld>
            <a:endParaRPr lang="en-CA"/>
          </a:p>
        </p:txBody>
      </p:sp>
    </p:spTree>
    <p:extLst>
      <p:ext uri="{BB962C8B-B14F-4D97-AF65-F5344CB8AC3E}">
        <p14:creationId xmlns:p14="http://schemas.microsoft.com/office/powerpoint/2010/main" val="1618884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18236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Video 5" descr="A black and white photo of a city&#10;&#10;Description automatically generated with low confidence">
            <a:extLst>
              <a:ext uri="{FF2B5EF4-FFF2-40B4-BE49-F238E27FC236}">
                <a16:creationId xmlns:a16="http://schemas.microsoft.com/office/drawing/2014/main" id="{2C88072A-5BC1-A252-1C33-71ECDEFCE081}"/>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t="14507" r="-1" b="12372"/>
          <a:stretch/>
        </p:blipFill>
        <p:spPr>
          <a:xfrm>
            <a:off x="-794591" y="-146991"/>
            <a:ext cx="13361557" cy="7151982"/>
          </a:xfrm>
          <a:prstGeom prst="rect">
            <a:avLst/>
          </a:prstGeom>
          <a:noFill/>
        </p:spPr>
      </p:pic>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2176184" y="5547682"/>
            <a:ext cx="8099803"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
        <p:nvSpPr>
          <p:cNvPr id="4" name="TextBox 3">
            <a:extLst>
              <a:ext uri="{FF2B5EF4-FFF2-40B4-BE49-F238E27FC236}">
                <a16:creationId xmlns:a16="http://schemas.microsoft.com/office/drawing/2014/main" id="{69CD2558-4EF8-42F5-E0BB-943A82FE395E}"/>
              </a:ext>
            </a:extLst>
          </p:cNvPr>
          <p:cNvSpPr txBox="1"/>
          <p:nvPr userDrawn="1"/>
        </p:nvSpPr>
        <p:spPr>
          <a:xfrm>
            <a:off x="3579368" y="1491915"/>
            <a:ext cx="5293437" cy="315471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19900" b="1" dirty="0">
                <a:ln>
                  <a:solidFill>
                    <a:schemeClr val="tx1"/>
                  </a:solidFill>
                </a:ln>
                <a:solidFill>
                  <a:schemeClr val="bg1"/>
                </a:solidFill>
                <a:effectLst>
                  <a:glow rad="127000">
                    <a:srgbClr val="00FFFF"/>
                  </a:glow>
                </a:effectLst>
                <a:latin typeface="Mistral" panose="03090702030407020403" pitchFamily="66" charset="0"/>
              </a:rPr>
              <a:t>Demo!</a:t>
            </a:r>
            <a:endParaRPr lang="en-CA" sz="19900" b="1" dirty="0">
              <a:ln>
                <a:solidFill>
                  <a:schemeClr val="tx1"/>
                </a:solidFill>
              </a:ln>
              <a:solidFill>
                <a:schemeClr val="bg1"/>
              </a:solidFill>
              <a:effectLst>
                <a:glow rad="127000">
                  <a:srgbClr val="00FFFF"/>
                </a:glow>
              </a:effectLst>
              <a:latin typeface="Mistral" panose="03090702030407020403" pitchFamily="66" charset="0"/>
            </a:endParaRPr>
          </a:p>
        </p:txBody>
      </p:sp>
    </p:spTree>
    <p:extLst>
      <p:ext uri="{BB962C8B-B14F-4D97-AF65-F5344CB8AC3E}">
        <p14:creationId xmlns:p14="http://schemas.microsoft.com/office/powerpoint/2010/main" val="389573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mute="1">
                <p:cTn id="17" repeatCount="indefinite" fill="hold" display="0">
                  <p:stCondLst>
                    <p:cond delay="indefinite"/>
                  </p:stCondLst>
                </p:cTn>
                <p:tgtEl>
                  <p:spTgt spid="3"/>
                </p:tgtEl>
              </p:cMediaNode>
            </p:video>
          </p:childTnLst>
        </p:cTn>
      </p:par>
    </p:tnLst>
    <p:bldLst>
      <p:bldP spid="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2024-03-08</a:t>
            </a:fld>
            <a:endParaRPr lang="en-CA"/>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300681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2024-03-08</a:t>
            </a:fld>
            <a:endParaRPr lang="en-CA"/>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982708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840766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2024-03-08</a:t>
            </a:fld>
            <a:endParaRPr lang="en-CA"/>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58774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3651727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p:cNvSpPr/>
          <p:nvPr userDrawn="1"/>
        </p:nvSpPr>
        <p:spPr>
          <a:xfrm>
            <a:off x="10032438" y="836712"/>
            <a:ext cx="2113557"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834320"/>
            <a:ext cx="7055168"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829356"/>
            <a:ext cx="2918440"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337799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ontent with Caption">
    <p:spTree>
      <p:nvGrpSpPr>
        <p:cNvPr id="1" name=""/>
        <p:cNvGrpSpPr/>
        <p:nvPr/>
      </p:nvGrpSpPr>
      <p:grpSpPr>
        <a:xfrm>
          <a:off x="0" y="0"/>
          <a:ext cx="0" cy="0"/>
          <a:chOff x="0" y="0"/>
          <a:chExt cx="0" cy="0"/>
        </a:xfrm>
      </p:grpSpPr>
      <p:sp>
        <p:nvSpPr>
          <p:cNvPr id="8" name="Rectangle 7"/>
          <p:cNvSpPr/>
          <p:nvPr userDrawn="1"/>
        </p:nvSpPr>
        <p:spPr>
          <a:xfrm>
            <a:off x="11220450" y="68626"/>
            <a:ext cx="925545"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1600" b="1">
                <a:effectLst>
                  <a:outerShdw blurRad="38100" dist="38100" dir="2700000" algn="tl">
                    <a:srgbClr val="000000">
                      <a:alpha val="43137"/>
                    </a:srgbClr>
                  </a:outerShdw>
                </a:effectLst>
              </a:rPr>
              <a:t>Method</a:t>
            </a:r>
          </a:p>
        </p:txBody>
      </p:sp>
      <p:sp>
        <p:nvSpPr>
          <p:cNvPr id="9" name="Rectangle 8"/>
          <p:cNvSpPr/>
          <p:nvPr userDrawn="1"/>
        </p:nvSpPr>
        <p:spPr>
          <a:xfrm>
            <a:off x="1419224" y="66234"/>
            <a:ext cx="9801225"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1373096"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513780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8" name="Rectangle 7"/>
          <p:cNvSpPr/>
          <p:nvPr userDrawn="1"/>
        </p:nvSpPr>
        <p:spPr>
          <a:xfrm>
            <a:off x="10800523" y="548680"/>
            <a:ext cx="1345472" cy="6224901"/>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5423925" y="548680"/>
            <a:ext cx="5376597"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2505485" y="548680"/>
            <a:ext cx="2918440"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190523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8CDD70-555E-CF2E-7ED6-B21513911482}"/>
              </a:ext>
            </a:extLst>
          </p:cNvPr>
          <p:cNvSpPr txBox="1"/>
          <p:nvPr userDrawn="1"/>
        </p:nvSpPr>
        <p:spPr>
          <a:xfrm>
            <a:off x="3684780" y="0"/>
            <a:ext cx="4477508" cy="156966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9600" b="1" dirty="0">
                <a:ln>
                  <a:solidFill>
                    <a:schemeClr val="tx1"/>
                  </a:solidFill>
                </a:ln>
                <a:solidFill>
                  <a:schemeClr val="bg1"/>
                </a:solidFill>
                <a:effectLst>
                  <a:glow rad="127000">
                    <a:srgbClr val="FF00FF"/>
                  </a:glow>
                </a:effectLst>
                <a:latin typeface="Mistral" panose="03090702030407020403" pitchFamily="66" charset="0"/>
              </a:rPr>
              <a:t>Your Turn!</a:t>
            </a:r>
            <a:endParaRPr lang="en-CA" sz="9600" b="1" dirty="0">
              <a:ln>
                <a:solidFill>
                  <a:schemeClr val="tx1"/>
                </a:solidFill>
              </a:ln>
              <a:solidFill>
                <a:schemeClr val="bg1"/>
              </a:solidFill>
              <a:effectLst>
                <a:glow rad="127000">
                  <a:srgbClr val="FF00FF"/>
                </a:glow>
              </a:effectLst>
              <a:latin typeface="Mistral" panose="03090702030407020403" pitchFamily="66" charset="0"/>
            </a:endParaRPr>
          </a:p>
        </p:txBody>
      </p:sp>
      <p:sp>
        <p:nvSpPr>
          <p:cNvPr id="2" name="Title 1">
            <a:extLst>
              <a:ext uri="{FF2B5EF4-FFF2-40B4-BE49-F238E27FC236}">
                <a16:creationId xmlns:a16="http://schemas.microsoft.com/office/drawing/2014/main" id="{419FCBDC-5263-389A-55E0-DA9595ECD092}"/>
              </a:ext>
            </a:extLst>
          </p:cNvPr>
          <p:cNvSpPr>
            <a:spLocks noGrp="1"/>
          </p:cNvSpPr>
          <p:nvPr>
            <p:ph type="title"/>
          </p:nvPr>
        </p:nvSpPr>
        <p:spPr>
          <a:xfrm>
            <a:off x="437134" y="2071544"/>
            <a:ext cx="10972800" cy="571500"/>
          </a:xfrm>
        </p:spPr>
        <p:txBody>
          <a:bodyPr>
            <a:noAutofit/>
          </a:bodyPr>
          <a:lstStyle>
            <a:lvl1pPr>
              <a:defRPr sz="3200">
                <a:solidFill>
                  <a:schemeClr val="bg1"/>
                </a:solidFill>
              </a:defRPr>
            </a:lvl1pPr>
          </a:lstStyle>
          <a:p>
            <a:r>
              <a:rPr lang="en-US" dirty="0"/>
              <a:t>Click to edit Master title style</a:t>
            </a:r>
            <a:endParaRPr lang="en-CA" dirty="0"/>
          </a:p>
        </p:txBody>
      </p:sp>
    </p:spTree>
    <p:extLst>
      <p:ext uri="{BB962C8B-B14F-4D97-AF65-F5344CB8AC3E}">
        <p14:creationId xmlns:p14="http://schemas.microsoft.com/office/powerpoint/2010/main" val="1393862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dirty="0"/>
              <a:t>Click to edit Master title style</a:t>
            </a:r>
            <a:endParaRPr lang="en-CA" dirty="0"/>
          </a:p>
        </p:txBody>
      </p:sp>
    </p:spTree>
    <p:extLst>
      <p:ext uri="{BB962C8B-B14F-4D97-AF65-F5344CB8AC3E}">
        <p14:creationId xmlns:p14="http://schemas.microsoft.com/office/powerpoint/2010/main" val="3571208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54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FF0000"/>
        </a:solidFill>
        <a:effectLst/>
      </p:bgPr>
    </p:bg>
    <p:spTree>
      <p:nvGrpSpPr>
        <p:cNvPr id="1" name=""/>
        <p:cNvGrpSpPr/>
        <p:nvPr/>
      </p:nvGrpSpPr>
      <p:grpSpPr>
        <a:xfrm>
          <a:off x="0" y="0"/>
          <a:ext cx="0" cy="0"/>
          <a:chOff x="0" y="0"/>
          <a:chExt cx="0" cy="0"/>
        </a:xfrm>
      </p:grpSpPr>
      <p:pic>
        <p:nvPicPr>
          <p:cNvPr id="2" name="Picture 1" descr="A group of white balls on a wooden surface&#10;&#10;Description automatically generated with low confidence">
            <a:extLst>
              <a:ext uri="{FF2B5EF4-FFF2-40B4-BE49-F238E27FC236}">
                <a16:creationId xmlns:a16="http://schemas.microsoft.com/office/drawing/2014/main" id="{8F8F3480-5BB1-6267-11DF-2415867498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46" r="56173"/>
          <a:stretch/>
        </p:blipFill>
        <p:spPr>
          <a:xfrm>
            <a:off x="15478" y="0"/>
            <a:ext cx="12192000" cy="6858000"/>
          </a:xfrm>
          <a:prstGeom prst="rect">
            <a:avLst/>
          </a:prstGeom>
        </p:spPr>
      </p:pic>
      <p:sp>
        <p:nvSpPr>
          <p:cNvPr id="3" name="Rectangle 2">
            <a:extLst>
              <a:ext uri="{FF2B5EF4-FFF2-40B4-BE49-F238E27FC236}">
                <a16:creationId xmlns:a16="http://schemas.microsoft.com/office/drawing/2014/main" id="{AA335EB9-2C40-1E31-3F1A-7BDF22545FFB}"/>
              </a:ext>
            </a:extLst>
          </p:cNvPr>
          <p:cNvSpPr/>
          <p:nvPr userDrawn="1"/>
        </p:nvSpPr>
        <p:spPr>
          <a:xfrm>
            <a:off x="279978" y="630404"/>
            <a:ext cx="12158978" cy="707886"/>
          </a:xfrm>
          <a:prstGeom prst="rect">
            <a:avLst/>
          </a:prstGeom>
        </p:spPr>
        <p:txBody>
          <a:bodyPr wrap="square">
            <a:spAutoFit/>
          </a:bodyPr>
          <a:lstStyle/>
          <a:p>
            <a:r>
              <a:rPr lang="en-US" sz="4000" b="1" dirty="0">
                <a:solidFill>
                  <a:schemeClr val="bg1"/>
                </a:solidFill>
                <a:effectLst>
                  <a:glow rad="101600">
                    <a:schemeClr val="tx1">
                      <a:alpha val="60000"/>
                    </a:schemeClr>
                  </a:glow>
                  <a:outerShdw blurRad="38100" dist="38100" dir="2700000" algn="tl">
                    <a:srgbClr val="000000">
                      <a:alpha val="43137"/>
                    </a:srgbClr>
                  </a:outerShdw>
                </a:effectLst>
                <a:latin typeface="Brush Script MT" panose="03060802040406070304" pitchFamily="66" charset="0"/>
              </a:rPr>
              <a:t>Learning the gentle art and wisdom of writing clean, efficient code…</a:t>
            </a:r>
          </a:p>
        </p:txBody>
      </p:sp>
      <p:sp>
        <p:nvSpPr>
          <p:cNvPr id="8" name="TextBox 7">
            <a:extLst>
              <a:ext uri="{FF2B5EF4-FFF2-40B4-BE49-F238E27FC236}">
                <a16:creationId xmlns:a16="http://schemas.microsoft.com/office/drawing/2014/main" id="{A074C330-AADD-FA74-A45F-CC437257D0F1}"/>
              </a:ext>
            </a:extLst>
          </p:cNvPr>
          <p:cNvSpPr txBox="1"/>
          <p:nvPr userDrawn="1"/>
        </p:nvSpPr>
        <p:spPr>
          <a:xfrm>
            <a:off x="573520" y="-69518"/>
            <a:ext cx="11266226" cy="769441"/>
          </a:xfrm>
          <a:prstGeom prst="rect">
            <a:avLst/>
          </a:prstGeom>
          <a:noFill/>
        </p:spPr>
        <p:txBody>
          <a:bodyPr wrap="none" rtlCol="0">
            <a:spAutoFit/>
          </a:bodyPr>
          <a:lstStyle/>
          <a:p>
            <a:r>
              <a:rPr lang="en-US"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rPr>
              <a:t>Object-Oriented Programming in Java</a:t>
            </a:r>
            <a:endParaRPr lang="en-CA"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endParaRPr>
          </a:p>
        </p:txBody>
      </p:sp>
      <p:sp>
        <p:nvSpPr>
          <p:cNvPr id="10" name="Content Placeholder 9">
            <a:extLst>
              <a:ext uri="{FF2B5EF4-FFF2-40B4-BE49-F238E27FC236}">
                <a16:creationId xmlns:a16="http://schemas.microsoft.com/office/drawing/2014/main" id="{234B2CD5-5105-803A-298E-A9AF59611537}"/>
              </a:ext>
            </a:extLst>
          </p:cNvPr>
          <p:cNvSpPr>
            <a:spLocks noGrp="1"/>
          </p:cNvSpPr>
          <p:nvPr>
            <p:ph sz="quarter" idx="11" hasCustomPrompt="1"/>
          </p:nvPr>
        </p:nvSpPr>
        <p:spPr>
          <a:xfrm>
            <a:off x="1886252" y="1968694"/>
            <a:ext cx="8640762" cy="2569122"/>
          </a:xfr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lvl1pPr>
              <a:defRPr lang="en-US" sz="5333" i="1" dirty="0" smtClean="0">
                <a:solidFill>
                  <a:srgbClr val="FFFF00"/>
                </a:solidFill>
                <a:latin typeface="+mn-lt"/>
                <a:cs typeface="+mn-cs"/>
              </a:defRPr>
            </a:lvl1pPr>
            <a:lvl2pPr>
              <a:defRPr lang="en-US" sz="3200" dirty="0" smtClean="0">
                <a:solidFill>
                  <a:schemeClr val="lt1"/>
                </a:solidFill>
                <a:latin typeface="Calibri" panose="020F0502020204030204" pitchFamily="34" charset="0"/>
                <a:cs typeface="Calibri" panose="020F0502020204030204" pitchFamily="34" charset="0"/>
              </a:defRPr>
            </a:lvl2pPr>
          </a:lstStyle>
          <a:p>
            <a:pPr marL="0" lvl="0" indent="0" algn="ctr" defTabSz="914400">
              <a:buNone/>
            </a:pPr>
            <a:r>
              <a:rPr lang="en-US" dirty="0"/>
              <a:t>Title</a:t>
            </a:r>
          </a:p>
          <a:p>
            <a:pPr marL="457200" lvl="1" indent="-457200" defTabSz="914400">
              <a:buChar char="•"/>
            </a:pPr>
            <a:r>
              <a:rPr lang="en-US" dirty="0"/>
              <a:t>Subtitles</a:t>
            </a:r>
          </a:p>
        </p:txBody>
      </p:sp>
    </p:spTree>
    <p:extLst>
      <p:ext uri="{BB962C8B-B14F-4D97-AF65-F5344CB8AC3E}">
        <p14:creationId xmlns:p14="http://schemas.microsoft.com/office/powerpoint/2010/main" val="246636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solidFill>
            <a:srgbClr val="FF00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382308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280772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2024-03-08</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4947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3395"/>
            <a:ext cx="10972800" cy="1143000"/>
          </a:xfrm>
        </p:spPr>
        <p:txBody>
          <a:bodyPr>
            <a:noAutofit/>
          </a:bodyPr>
          <a:lstStyle>
            <a:lvl1pPr>
              <a:defRPr sz="3600" i="0" cap="small" baseline="0">
                <a:latin typeface="Montserrat ExtraBold" panose="000009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2024-03-08</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28920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6" name="Content Placeholder 2">
            <a:extLst>
              <a:ext uri="{FF2B5EF4-FFF2-40B4-BE49-F238E27FC236}">
                <a16:creationId xmlns:a16="http://schemas.microsoft.com/office/drawing/2014/main" id="{A10B555B-6FEE-3414-072A-A982780271F1}"/>
              </a:ext>
            </a:extLst>
          </p:cNvPr>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27193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3" name="Picture 2" descr="Physics GIFs - Get the best GIF on GIPHY">
            <a:extLst>
              <a:ext uri="{FF2B5EF4-FFF2-40B4-BE49-F238E27FC236}">
                <a16:creationId xmlns:a16="http://schemas.microsoft.com/office/drawing/2014/main" id="{B89C6171-46B5-F199-85FC-FC2D79A7EA6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53918" y="4783537"/>
            <a:ext cx="3138082" cy="235356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0D8E52E-D558-FDAC-5580-4B9AC566FE06}"/>
              </a:ext>
            </a:extLst>
          </p:cNvPr>
          <p:cNvSpPr>
            <a:spLocks noGrp="1"/>
          </p:cNvSpPr>
          <p:nvPr>
            <p:ph idx="10"/>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8081276" y="6286500"/>
            <a:ext cx="3781210" cy="571500"/>
          </a:xfrm>
        </p:spPr>
        <p:txBody>
          <a:bodyPr>
            <a:noAutofit/>
          </a:bodyPr>
          <a:lstStyle>
            <a:lvl1pPr marL="0" indent="0">
              <a:buNone/>
              <a:defRPr sz="1800">
                <a:solidFill>
                  <a:srgbClr val="00FFFF"/>
                </a:solidFill>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316864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5" name="Picture 2" descr="Welcome To The Machine | Science illustration, Motion design, Animation  design">
            <a:extLst>
              <a:ext uri="{FF2B5EF4-FFF2-40B4-BE49-F238E27FC236}">
                <a16:creationId xmlns:a16="http://schemas.microsoft.com/office/drawing/2014/main" id="{BB5890F6-2192-92EE-EF41-3A85E82BA23F}"/>
              </a:ext>
            </a:extLst>
          </p:cNvPr>
          <p:cNvPicPr>
            <a:picLocks noChangeAspect="1" noChangeArrowheads="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0975" y="830978"/>
            <a:ext cx="9668924" cy="5617948"/>
          </a:xfrm>
          <a:prstGeom prst="cloud">
            <a:avLst/>
          </a:prstGeom>
          <a:noFill/>
          <a:effectLst>
            <a:softEdge rad="723900"/>
          </a:effectLst>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4141785" y="5619152"/>
            <a:ext cx="3781210"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685391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rcRect b="2401"/>
          <a:stretch/>
        </p:blipFill>
        <p:spPr>
          <a:xfrm>
            <a:off x="0" y="0"/>
            <a:ext cx="12192000" cy="6858000"/>
          </a:xfrm>
          <a:prstGeom prst="rect">
            <a:avLst/>
          </a:prstGeom>
        </p:spPr>
      </p:pic>
      <p:sp>
        <p:nvSpPr>
          <p:cNvPr id="2" name="Title Placeholder 1"/>
          <p:cNvSpPr>
            <a:spLocks noGrp="1"/>
          </p:cNvSpPr>
          <p:nvPr>
            <p:ph type="title"/>
          </p:nvPr>
        </p:nvSpPr>
        <p:spPr>
          <a:xfrm>
            <a:off x="545990" y="168603"/>
            <a:ext cx="10972800" cy="571500"/>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609600" y="123444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2960856247"/>
      </p:ext>
    </p:extLst>
  </p:cSld>
  <p:clrMap bg1="lt1" tx1="dk1" bg2="lt2" tx2="dk2" accent1="accent1" accent2="accent2" accent3="accent3" accent4="accent4" accent5="accent5" accent6="accent6" hlink="hlink" folHlink="folHlink"/>
  <p:sldLayoutIdLst>
    <p:sldLayoutId id="2147483669" r:id="rId1"/>
    <p:sldLayoutId id="2147483718" r:id="rId2"/>
    <p:sldLayoutId id="2147483716" r:id="rId3"/>
    <p:sldLayoutId id="2147483717" r:id="rId4"/>
    <p:sldLayoutId id="2147483661" r:id="rId5"/>
    <p:sldLayoutId id="2147483662" r:id="rId6"/>
    <p:sldLayoutId id="2147483663" r:id="rId7"/>
    <p:sldLayoutId id="2147483722" r:id="rId8"/>
    <p:sldLayoutId id="2147483723" r:id="rId9"/>
    <p:sldLayoutId id="2147483726" r:id="rId10"/>
    <p:sldLayoutId id="2147483664" r:id="rId11"/>
    <p:sldLayoutId id="2147483665" r:id="rId12"/>
    <p:sldLayoutId id="2147483666" r:id="rId13"/>
    <p:sldLayoutId id="2147483668" r:id="rId14"/>
    <p:sldLayoutId id="2147483670" r:id="rId15"/>
    <p:sldLayoutId id="2147483671" r:id="rId16"/>
    <p:sldLayoutId id="2147483727" r:id="rId17"/>
    <p:sldLayoutId id="2147483672" r:id="rId18"/>
    <p:sldLayoutId id="2147483720" r:id="rId19"/>
    <p:sldLayoutId id="2147483721" r:id="rId20"/>
    <p:sldLayoutId id="2147483725" r:id="rId21"/>
  </p:sldLayoutIdLst>
  <p:txStyles>
    <p:titleStyle>
      <a:lvl1pPr algn="ctr" defTabSz="1219170" rtl="0" eaLnBrk="1" latinLnBrk="0" hangingPunct="1">
        <a:spcBef>
          <a:spcPct val="0"/>
        </a:spcBef>
        <a:buNone/>
        <a:defRPr lang="en-CA" sz="3600" b="1" i="0" kern="1200" cap="small" baseline="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6.xml"/><Relationship Id="rId5" Type="http://schemas.openxmlformats.org/officeDocument/2006/relationships/image" Target="../media/image21.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6.xml"/><Relationship Id="rId5" Type="http://schemas.openxmlformats.org/officeDocument/2006/relationships/image" Target="../media/image21.pn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1.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1.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1.png"/><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92FE6B-E258-AE91-27CB-D63EC71E80CE}"/>
              </a:ext>
            </a:extLst>
          </p:cNvPr>
          <p:cNvSpPr/>
          <p:nvPr/>
        </p:nvSpPr>
        <p:spPr>
          <a:xfrm>
            <a:off x="833230" y="1511081"/>
            <a:ext cx="10525540" cy="5033652"/>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r>
              <a:rPr lang="en-US" sz="4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9:</a:t>
            </a:r>
          </a:p>
          <a:p>
            <a:pPr algn="ctr"/>
            <a:endParaRPr lang="en-US" sz="2000" b="1" dirty="0">
              <a:solidFill>
                <a:srgbClr val="FFFF00"/>
              </a:solidFill>
              <a:effectLst>
                <a:outerShdw blurRad="38100" dist="38100" dir="2700000" algn="tl">
                  <a:srgbClr val="000000">
                    <a:alpha val="43137"/>
                  </a:srgbClr>
                </a:outerShdw>
              </a:effectLst>
            </a:endParaRP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Garbage Collection</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Intro to Polymorphism</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casting</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.equals and .</a:t>
            </a:r>
            <a:r>
              <a:rPr lang="en-US" sz="4000" b="1" dirty="0" err="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hashCode</a:t>
            </a:r>
            <a:endPar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2401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1C2A20C-E0EA-E3F2-9F15-4DF439483C5A}"/>
              </a:ext>
            </a:extLst>
          </p:cNvPr>
          <p:cNvSpPr>
            <a:spLocks noGrp="1"/>
          </p:cNvSpPr>
          <p:nvPr>
            <p:ph type="body" sz="quarter" idx="10"/>
          </p:nvPr>
        </p:nvSpPr>
        <p:spPr>
          <a:xfrm>
            <a:off x="874183" y="1952625"/>
            <a:ext cx="10195984" cy="3953782"/>
          </a:xfrm>
        </p:spPr>
        <p:txBody>
          <a:bodyPr>
            <a:normAutofit/>
          </a:bodyPr>
          <a:lstStyle/>
          <a:p>
            <a:pPr marL="0" indent="0" algn="ctr">
              <a:buNone/>
            </a:pPr>
            <a:r>
              <a:rPr lang="en-US" sz="5400" dirty="0">
                <a:effectLst>
                  <a:glow rad="101600">
                    <a:srgbClr val="FF00FF">
                      <a:alpha val="60000"/>
                    </a:srgbClr>
                  </a:glow>
                  <a:outerShdw blurRad="38100" dist="38100" dir="2700000" algn="tl">
                    <a:srgbClr val="000000">
                      <a:alpha val="43137"/>
                    </a:srgbClr>
                  </a:outerShdw>
                </a:effectLst>
              </a:rPr>
              <a:t>The most POWERFUL pillar of the four pillars of OOP!</a:t>
            </a:r>
          </a:p>
          <a:p>
            <a:pPr marL="0" indent="0" algn="ctr">
              <a:buNone/>
            </a:pPr>
            <a:r>
              <a:rPr lang="en-US" sz="3600" dirty="0">
                <a:effectLst>
                  <a:glow rad="101600">
                    <a:srgbClr val="00FFFF">
                      <a:alpha val="60000"/>
                    </a:srgbClr>
                  </a:glow>
                  <a:outerShdw blurRad="38100" dist="38100" dir="2700000" algn="tl">
                    <a:srgbClr val="000000">
                      <a:alpha val="43137"/>
                    </a:srgbClr>
                  </a:outerShdw>
                </a:effectLst>
              </a:rPr>
              <a:t>Can you remember the other three?</a:t>
            </a:r>
            <a:endParaRPr lang="en-CA" sz="3600" dirty="0">
              <a:effectLst>
                <a:glow rad="101600">
                  <a:srgbClr val="00FFFF">
                    <a:alpha val="60000"/>
                  </a:srgbClr>
                </a:glow>
                <a:outerShdw blurRad="38100" dist="38100" dir="2700000" algn="tl">
                  <a:srgbClr val="000000">
                    <a:alpha val="43137"/>
                  </a:srgbClr>
                </a:outerShdw>
              </a:effectLst>
            </a:endParaRPr>
          </a:p>
        </p:txBody>
      </p:sp>
      <p:sp>
        <p:nvSpPr>
          <p:cNvPr id="7" name="Title 6">
            <a:extLst>
              <a:ext uri="{FF2B5EF4-FFF2-40B4-BE49-F238E27FC236}">
                <a16:creationId xmlns:a16="http://schemas.microsoft.com/office/drawing/2014/main" id="{B0675BCB-EBA9-84CC-A3CD-7F59B7C40CAD}"/>
              </a:ext>
            </a:extLst>
          </p:cNvPr>
          <p:cNvSpPr>
            <a:spLocks noGrp="1"/>
          </p:cNvSpPr>
          <p:nvPr>
            <p:ph type="title"/>
          </p:nvPr>
        </p:nvSpPr>
        <p:spPr/>
        <p:txBody>
          <a:bodyPr/>
          <a:lstStyle/>
          <a:p>
            <a:r>
              <a:rPr lang="en-US" dirty="0"/>
              <a:t>Polymorphism</a:t>
            </a:r>
            <a:endParaRPr lang="en-CA" dirty="0"/>
          </a:p>
        </p:txBody>
      </p:sp>
    </p:spTree>
    <p:extLst>
      <p:ext uri="{BB962C8B-B14F-4D97-AF65-F5344CB8AC3E}">
        <p14:creationId xmlns:p14="http://schemas.microsoft.com/office/powerpoint/2010/main" val="4057127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B399C4-07DE-E174-B1B0-0BF70C7A7BB5}"/>
              </a:ext>
            </a:extLst>
          </p:cNvPr>
          <p:cNvSpPr>
            <a:spLocks noGrp="1"/>
          </p:cNvSpPr>
          <p:nvPr>
            <p:ph type="body" sz="quarter" idx="10"/>
          </p:nvPr>
        </p:nvSpPr>
        <p:spPr/>
        <p:txBody>
          <a:bodyPr>
            <a:normAutofit fontScale="77500" lnSpcReduction="20000"/>
          </a:bodyPr>
          <a:lstStyle/>
          <a:p>
            <a:pPr>
              <a:buClr>
                <a:srgbClr val="43FC24"/>
              </a:buClr>
              <a:buFont typeface="Wingdings" panose="05000000000000000000" pitchFamily="2" charset="2"/>
              <a:buChar char="ü"/>
            </a:pPr>
            <a:r>
              <a:rPr lang="en-US" dirty="0"/>
              <a:t>Polymorphism is a Greek word that means "many-shaped" and it has two distinct aspects: At run time, objects of a derived class may be treated as objects of a base class in places such as method parameters and collections or arrays</a:t>
            </a:r>
          </a:p>
          <a:p>
            <a:pPr>
              <a:buClr>
                <a:srgbClr val="43FC24"/>
              </a:buClr>
              <a:buFont typeface="Wingdings" panose="05000000000000000000" pitchFamily="2" charset="2"/>
              <a:buChar char="ü"/>
            </a:pPr>
            <a:r>
              <a:rPr lang="en-US" dirty="0"/>
              <a:t>In computer science, it describes the concept that you can access objects of different types through the same interface. Each type can provide its own independent implementation of this interface.</a:t>
            </a:r>
          </a:p>
          <a:p>
            <a:pPr>
              <a:buClr>
                <a:srgbClr val="43FC24"/>
              </a:buClr>
              <a:buFont typeface="Wingdings" panose="05000000000000000000" pitchFamily="2" charset="2"/>
              <a:buChar char="ü"/>
            </a:pPr>
            <a:r>
              <a:rPr lang="en-US" dirty="0"/>
              <a:t>Polymorphism means "many forms", and it occurs when we have many classes that are related to each other by inheritance.</a:t>
            </a:r>
            <a:endParaRPr lang="en-CA" dirty="0"/>
          </a:p>
        </p:txBody>
      </p:sp>
      <p:sp>
        <p:nvSpPr>
          <p:cNvPr id="3" name="Title 2">
            <a:extLst>
              <a:ext uri="{FF2B5EF4-FFF2-40B4-BE49-F238E27FC236}">
                <a16:creationId xmlns:a16="http://schemas.microsoft.com/office/drawing/2014/main" id="{F1D92D0D-0128-4B89-CC3D-96CB0894C88D}"/>
              </a:ext>
            </a:extLst>
          </p:cNvPr>
          <p:cNvSpPr>
            <a:spLocks noGrp="1"/>
          </p:cNvSpPr>
          <p:nvPr>
            <p:ph type="title"/>
          </p:nvPr>
        </p:nvSpPr>
        <p:spPr>
          <a:xfrm>
            <a:off x="530469" y="0"/>
            <a:ext cx="10972800" cy="1143000"/>
          </a:xfrm>
        </p:spPr>
        <p:txBody>
          <a:bodyPr>
            <a:normAutofit fontScale="90000"/>
          </a:bodyPr>
          <a:lstStyle/>
          <a:p>
            <a:r>
              <a:rPr lang="en-US" dirty="0"/>
              <a:t>Introduction to Polymorphism </a:t>
            </a:r>
            <a:br>
              <a:rPr lang="en-US" dirty="0"/>
            </a:br>
            <a:r>
              <a:rPr lang="en-US" dirty="0"/>
              <a:t>(What is it?)</a:t>
            </a:r>
            <a:endParaRPr lang="en-CA" dirty="0"/>
          </a:p>
        </p:txBody>
      </p:sp>
      <p:sp>
        <p:nvSpPr>
          <p:cNvPr id="4" name="TextBox 3">
            <a:extLst>
              <a:ext uri="{FF2B5EF4-FFF2-40B4-BE49-F238E27FC236}">
                <a16:creationId xmlns:a16="http://schemas.microsoft.com/office/drawing/2014/main" id="{9FCD913A-1F5E-0506-8020-2641A31771EB}"/>
              </a:ext>
            </a:extLst>
          </p:cNvPr>
          <p:cNvSpPr txBox="1"/>
          <p:nvPr/>
        </p:nvSpPr>
        <p:spPr>
          <a:xfrm rot="20368647">
            <a:off x="1215886" y="811560"/>
            <a:ext cx="9134937" cy="5401479"/>
          </a:xfrm>
          <a:prstGeom prst="rect">
            <a:avLst/>
          </a:prstGeom>
          <a:noFill/>
        </p:spPr>
        <p:txBody>
          <a:bodyPr wrap="none" rtlCol="0">
            <a:spAutoFit/>
          </a:bodyPr>
          <a:lstStyle/>
          <a:p>
            <a:pPr algn="ctr"/>
            <a:r>
              <a:rPr lang="en-US" sz="11500" b="1" dirty="0">
                <a:solidFill>
                  <a:schemeClr val="bg1"/>
                </a:solidFill>
                <a:effectLst>
                  <a:glow rad="101600">
                    <a:srgbClr val="FF00FF">
                      <a:alpha val="60000"/>
                    </a:srgbClr>
                  </a:glow>
                </a:effectLst>
              </a:rPr>
              <a:t>Huh?</a:t>
            </a:r>
          </a:p>
          <a:p>
            <a:pPr algn="ctr"/>
            <a:r>
              <a:rPr lang="en-US" sz="11500" b="1" dirty="0">
                <a:solidFill>
                  <a:schemeClr val="bg1"/>
                </a:solidFill>
                <a:effectLst>
                  <a:glow rad="101600">
                    <a:srgbClr val="FF00FF">
                      <a:alpha val="60000"/>
                    </a:srgbClr>
                  </a:glow>
                </a:effectLst>
              </a:rPr>
              <a:t>OK, let’s figure</a:t>
            </a:r>
            <a:br>
              <a:rPr lang="en-US" sz="11500" b="1" dirty="0">
                <a:solidFill>
                  <a:schemeClr val="bg1"/>
                </a:solidFill>
                <a:effectLst>
                  <a:glow rad="101600">
                    <a:srgbClr val="FF00FF">
                      <a:alpha val="60000"/>
                    </a:srgbClr>
                  </a:glow>
                </a:effectLst>
              </a:rPr>
            </a:br>
            <a:r>
              <a:rPr lang="en-US" sz="11500" b="1" dirty="0">
                <a:solidFill>
                  <a:schemeClr val="bg1"/>
                </a:solidFill>
                <a:effectLst>
                  <a:glow rad="101600">
                    <a:srgbClr val="FF00FF">
                      <a:alpha val="60000"/>
                    </a:srgbClr>
                  </a:glow>
                </a:effectLst>
              </a:rPr>
              <a:t> this out</a:t>
            </a:r>
            <a:endParaRPr lang="en-CA" sz="11500" b="1" dirty="0" err="1">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98204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25222-FB2F-4EC2-7487-D00E4C20977D}"/>
              </a:ext>
            </a:extLst>
          </p:cNvPr>
          <p:cNvSpPr>
            <a:spLocks noGrp="1"/>
          </p:cNvSpPr>
          <p:nvPr>
            <p:ph type="body" sz="quarter" idx="10"/>
          </p:nvPr>
        </p:nvSpPr>
        <p:spPr>
          <a:xfrm>
            <a:off x="938741" y="2328333"/>
            <a:ext cx="10195984" cy="3153682"/>
          </a:xfrm>
        </p:spPr>
        <p:txBody>
          <a:bodyPr/>
          <a:lstStyle/>
          <a:p>
            <a:pPr marL="0" indent="0" algn="ctr">
              <a:buNone/>
            </a:pPr>
            <a:r>
              <a:rPr lang="en-US" dirty="0">
                <a:effectLst>
                  <a:glow rad="101600">
                    <a:srgbClr val="FF00FF">
                      <a:alpha val="60000"/>
                    </a:srgbClr>
                  </a:glow>
                  <a:outerShdw blurRad="38100" dist="38100" dir="2700000" algn="tl">
                    <a:srgbClr val="000000">
                      <a:alpha val="43137"/>
                    </a:srgbClr>
                  </a:outerShdw>
                </a:effectLst>
              </a:rPr>
              <a:t>Objects can take on many forms</a:t>
            </a:r>
            <a:endParaRPr lang="en-CA" dirty="0">
              <a:effectLst>
                <a:glow rad="101600">
                  <a:srgbClr val="FF00FF">
                    <a:alpha val="60000"/>
                  </a:srgbClr>
                </a:glow>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831E3D9C-D4DD-1EFB-85A0-DC32D7046333}"/>
              </a:ext>
            </a:extLst>
          </p:cNvPr>
          <p:cNvSpPr>
            <a:spLocks noGrp="1"/>
          </p:cNvSpPr>
          <p:nvPr>
            <p:ph type="title"/>
          </p:nvPr>
        </p:nvSpPr>
        <p:spPr/>
        <p:txBody>
          <a:bodyPr/>
          <a:lstStyle/>
          <a:p>
            <a:r>
              <a:rPr lang="en-US" dirty="0"/>
              <a:t>Polymorphism</a:t>
            </a:r>
            <a:endParaRPr lang="en-CA" dirty="0"/>
          </a:p>
        </p:txBody>
      </p:sp>
    </p:spTree>
    <p:extLst>
      <p:ext uri="{BB962C8B-B14F-4D97-AF65-F5344CB8AC3E}">
        <p14:creationId xmlns:p14="http://schemas.microsoft.com/office/powerpoint/2010/main" val="144872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ABC59-DC22-5C7F-A0A6-8FADF2037E59}"/>
              </a:ext>
            </a:extLst>
          </p:cNvPr>
          <p:cNvSpPr>
            <a:spLocks noGrp="1"/>
          </p:cNvSpPr>
          <p:nvPr>
            <p:ph type="title"/>
          </p:nvPr>
        </p:nvSpPr>
        <p:spPr/>
        <p:txBody>
          <a:bodyPr/>
          <a:lstStyle/>
          <a:p>
            <a:r>
              <a:rPr lang="en-US" dirty="0"/>
              <a:t>Polymorphism</a:t>
            </a:r>
            <a:endParaRPr lang="en-CA" dirty="0"/>
          </a:p>
        </p:txBody>
      </p:sp>
      <p:sp>
        <p:nvSpPr>
          <p:cNvPr id="5" name="Text Placeholder 4">
            <a:extLst>
              <a:ext uri="{FF2B5EF4-FFF2-40B4-BE49-F238E27FC236}">
                <a16:creationId xmlns:a16="http://schemas.microsoft.com/office/drawing/2014/main" id="{B302037A-5F09-B923-4A79-9702BE1C2010}"/>
              </a:ext>
            </a:extLst>
          </p:cNvPr>
          <p:cNvSpPr>
            <a:spLocks noGrp="1"/>
          </p:cNvSpPr>
          <p:nvPr>
            <p:ph type="body" sz="quarter" idx="11"/>
          </p:nvPr>
        </p:nvSpPr>
        <p:spPr/>
        <p:txBody>
          <a:bodyPr/>
          <a:lstStyle/>
          <a:p>
            <a:r>
              <a:rPr lang="en-US" dirty="0"/>
              <a:t>Week-09-polymorphism1.Start – Part A</a:t>
            </a:r>
            <a:endParaRPr lang="en-CA" dirty="0"/>
          </a:p>
        </p:txBody>
      </p:sp>
    </p:spTree>
    <p:extLst>
      <p:ext uri="{BB962C8B-B14F-4D97-AF65-F5344CB8AC3E}">
        <p14:creationId xmlns:p14="http://schemas.microsoft.com/office/powerpoint/2010/main" val="2183029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672882-A896-9184-780B-6BC1BA903906}"/>
              </a:ext>
            </a:extLst>
          </p:cNvPr>
          <p:cNvSpPr>
            <a:spLocks noGrp="1"/>
          </p:cNvSpPr>
          <p:nvPr>
            <p:ph type="body" sz="quarter" idx="10"/>
          </p:nvPr>
        </p:nvSpPr>
        <p:spPr/>
        <p:txBody>
          <a:bodyPr/>
          <a:lstStyle/>
          <a:p>
            <a:pPr>
              <a:buClr>
                <a:srgbClr val="43FC24"/>
              </a:buClr>
              <a:buFont typeface="Wingdings" panose="05000000000000000000" pitchFamily="2" charset="2"/>
              <a:buChar char="ü"/>
            </a:pPr>
            <a:r>
              <a:rPr lang="en-US" dirty="0"/>
              <a:t>With polymorphism, we can set the reference variable type to a Parent class and instantiate the actual object as the child class.</a:t>
            </a:r>
          </a:p>
          <a:p>
            <a:pPr>
              <a:buClr>
                <a:srgbClr val="FFFF00"/>
              </a:buClr>
              <a:buFont typeface="Arial" panose="020B0604020202020204" pitchFamily="34" charset="0"/>
              <a:buChar char="?"/>
            </a:pPr>
            <a:r>
              <a:rPr lang="en-US" dirty="0"/>
              <a:t>We can only access methods in the child object that are present in the type of the reference variable that holds its address.  Let’s check it out…</a:t>
            </a:r>
            <a:endParaRPr lang="en-CA" dirty="0"/>
          </a:p>
        </p:txBody>
      </p:sp>
      <p:sp>
        <p:nvSpPr>
          <p:cNvPr id="4" name="Title 3">
            <a:extLst>
              <a:ext uri="{FF2B5EF4-FFF2-40B4-BE49-F238E27FC236}">
                <a16:creationId xmlns:a16="http://schemas.microsoft.com/office/drawing/2014/main" id="{55D19626-060B-0A9A-6CC7-3F9AD5394870}"/>
              </a:ext>
            </a:extLst>
          </p:cNvPr>
          <p:cNvSpPr>
            <a:spLocks noGrp="1"/>
          </p:cNvSpPr>
          <p:nvPr>
            <p:ph type="title"/>
          </p:nvPr>
        </p:nvSpPr>
        <p:spPr/>
        <p:txBody>
          <a:bodyPr/>
          <a:lstStyle/>
          <a:p>
            <a:r>
              <a:rPr lang="en-US" dirty="0"/>
              <a:t>Polymorphism so far…</a:t>
            </a:r>
            <a:endParaRPr lang="en-CA" dirty="0"/>
          </a:p>
        </p:txBody>
      </p:sp>
    </p:spTree>
    <p:extLst>
      <p:ext uri="{BB962C8B-B14F-4D97-AF65-F5344CB8AC3E}">
        <p14:creationId xmlns:p14="http://schemas.microsoft.com/office/powerpoint/2010/main" val="4055306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ABC59-DC22-5C7F-A0A6-8FADF2037E59}"/>
              </a:ext>
            </a:extLst>
          </p:cNvPr>
          <p:cNvSpPr>
            <a:spLocks noGrp="1"/>
          </p:cNvSpPr>
          <p:nvPr>
            <p:ph type="title"/>
          </p:nvPr>
        </p:nvSpPr>
        <p:spPr/>
        <p:txBody>
          <a:bodyPr/>
          <a:lstStyle/>
          <a:p>
            <a:r>
              <a:rPr lang="en-US" dirty="0"/>
              <a:t>Polymorphism</a:t>
            </a:r>
            <a:endParaRPr lang="en-CA" dirty="0"/>
          </a:p>
        </p:txBody>
      </p:sp>
      <p:sp>
        <p:nvSpPr>
          <p:cNvPr id="5" name="Text Placeholder 4">
            <a:extLst>
              <a:ext uri="{FF2B5EF4-FFF2-40B4-BE49-F238E27FC236}">
                <a16:creationId xmlns:a16="http://schemas.microsoft.com/office/drawing/2014/main" id="{B302037A-5F09-B923-4A79-9702BE1C2010}"/>
              </a:ext>
            </a:extLst>
          </p:cNvPr>
          <p:cNvSpPr>
            <a:spLocks noGrp="1"/>
          </p:cNvSpPr>
          <p:nvPr>
            <p:ph type="body" sz="quarter" idx="11"/>
          </p:nvPr>
        </p:nvSpPr>
        <p:spPr/>
        <p:txBody>
          <a:bodyPr/>
          <a:lstStyle/>
          <a:p>
            <a:r>
              <a:rPr lang="en-US" dirty="0"/>
              <a:t>Week-09-polymorphism1.Start – Part B</a:t>
            </a:r>
            <a:endParaRPr lang="en-CA" dirty="0"/>
          </a:p>
        </p:txBody>
      </p:sp>
    </p:spTree>
    <p:extLst>
      <p:ext uri="{BB962C8B-B14F-4D97-AF65-F5344CB8AC3E}">
        <p14:creationId xmlns:p14="http://schemas.microsoft.com/office/powerpoint/2010/main" val="1467995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0F7B0C-7BA9-C0F9-F346-E7E7ABCFB5AC}"/>
              </a:ext>
            </a:extLst>
          </p:cNvPr>
          <p:cNvSpPr>
            <a:spLocks noGrp="1"/>
          </p:cNvSpPr>
          <p:nvPr>
            <p:ph type="title"/>
          </p:nvPr>
        </p:nvSpPr>
        <p:spPr/>
        <p:txBody>
          <a:bodyPr/>
          <a:lstStyle/>
          <a:p>
            <a:r>
              <a:rPr lang="en-US" dirty="0"/>
              <a:t>Reference Variable Filter</a:t>
            </a:r>
            <a:endParaRPr lang="en-CA" dirty="0"/>
          </a:p>
        </p:txBody>
      </p:sp>
      <p:sp>
        <p:nvSpPr>
          <p:cNvPr id="6" name="Oval 5">
            <a:extLst>
              <a:ext uri="{FF2B5EF4-FFF2-40B4-BE49-F238E27FC236}">
                <a16:creationId xmlns:a16="http://schemas.microsoft.com/office/drawing/2014/main" id="{09DC549B-88C2-93BE-6305-CFFD5F6BCBBD}"/>
              </a:ext>
            </a:extLst>
          </p:cNvPr>
          <p:cNvSpPr/>
          <p:nvPr/>
        </p:nvSpPr>
        <p:spPr>
          <a:xfrm>
            <a:off x="9122833" y="1121834"/>
            <a:ext cx="2819400" cy="2819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method1</a:t>
            </a:r>
          </a:p>
          <a:p>
            <a:pPr algn="ctr"/>
            <a:r>
              <a:rPr lang="en-US" dirty="0"/>
              <a:t>method2</a:t>
            </a:r>
          </a:p>
          <a:p>
            <a:pPr algn="ctr"/>
            <a:r>
              <a:rPr lang="en-US" dirty="0"/>
              <a:t>method3</a:t>
            </a:r>
          </a:p>
          <a:p>
            <a:pPr algn="ctr"/>
            <a:r>
              <a:rPr lang="en-US" dirty="0"/>
              <a:t>method4</a:t>
            </a:r>
          </a:p>
          <a:p>
            <a:pPr algn="ctr"/>
            <a:r>
              <a:rPr lang="en-US" dirty="0"/>
              <a:t>method5</a:t>
            </a:r>
            <a:endParaRPr lang="en-CA" dirty="0"/>
          </a:p>
        </p:txBody>
      </p:sp>
      <p:sp>
        <p:nvSpPr>
          <p:cNvPr id="7" name="TextBox 6">
            <a:extLst>
              <a:ext uri="{FF2B5EF4-FFF2-40B4-BE49-F238E27FC236}">
                <a16:creationId xmlns:a16="http://schemas.microsoft.com/office/drawing/2014/main" id="{7E20EF41-4FC4-707B-8FD8-70EA1DFA855D}"/>
              </a:ext>
            </a:extLst>
          </p:cNvPr>
          <p:cNvSpPr txBox="1"/>
          <p:nvPr/>
        </p:nvSpPr>
        <p:spPr>
          <a:xfrm>
            <a:off x="9858310" y="752502"/>
            <a:ext cx="1348446" cy="369332"/>
          </a:xfrm>
          <a:prstGeom prst="rect">
            <a:avLst/>
          </a:prstGeom>
          <a:noFill/>
        </p:spPr>
        <p:txBody>
          <a:bodyPr wrap="none" rtlCol="0">
            <a:spAutoFit/>
          </a:bodyPr>
          <a:lstStyle/>
          <a:p>
            <a:pPr algn="l"/>
            <a:r>
              <a:rPr lang="en-US" b="1" dirty="0">
                <a:solidFill>
                  <a:schemeClr val="bg1"/>
                </a:solidFill>
              </a:rPr>
              <a:t>Child Object</a:t>
            </a:r>
            <a:endParaRPr lang="en-CA" b="1" dirty="0" err="1">
              <a:solidFill>
                <a:schemeClr val="bg1"/>
              </a:solidFill>
            </a:endParaRPr>
          </a:p>
        </p:txBody>
      </p:sp>
      <p:pic>
        <p:nvPicPr>
          <p:cNvPr id="9" name="Picture 8">
            <a:extLst>
              <a:ext uri="{FF2B5EF4-FFF2-40B4-BE49-F238E27FC236}">
                <a16:creationId xmlns:a16="http://schemas.microsoft.com/office/drawing/2014/main" id="{E7F1A3BB-7F90-5F8B-1445-2904F0DCC5EE}"/>
              </a:ext>
            </a:extLst>
          </p:cNvPr>
          <p:cNvPicPr>
            <a:picLocks noChangeAspect="1"/>
          </p:cNvPicPr>
          <p:nvPr/>
        </p:nvPicPr>
        <p:blipFill>
          <a:blip r:embed="rId2"/>
          <a:stretch>
            <a:fillRect/>
          </a:stretch>
        </p:blipFill>
        <p:spPr>
          <a:xfrm>
            <a:off x="580266" y="1181398"/>
            <a:ext cx="3758590" cy="596601"/>
          </a:xfrm>
          <a:prstGeom prst="rect">
            <a:avLst/>
          </a:prstGeom>
        </p:spPr>
      </p:pic>
      <p:sp>
        <p:nvSpPr>
          <p:cNvPr id="10" name="TextBox 9">
            <a:extLst>
              <a:ext uri="{FF2B5EF4-FFF2-40B4-BE49-F238E27FC236}">
                <a16:creationId xmlns:a16="http://schemas.microsoft.com/office/drawing/2014/main" id="{7638E8A3-F5EA-0C26-16D3-08D08AEE2286}"/>
              </a:ext>
            </a:extLst>
          </p:cNvPr>
          <p:cNvSpPr txBox="1"/>
          <p:nvPr/>
        </p:nvSpPr>
        <p:spPr>
          <a:xfrm>
            <a:off x="2491317" y="3080833"/>
            <a:ext cx="1358898" cy="369332"/>
          </a:xfrm>
          <a:prstGeom prst="rect">
            <a:avLst/>
          </a:prstGeom>
          <a:noFill/>
        </p:spPr>
        <p:txBody>
          <a:bodyPr wrap="none" rtlCol="0">
            <a:spAutoFit/>
          </a:bodyPr>
          <a:lstStyle/>
          <a:p>
            <a:pPr algn="l"/>
            <a:r>
              <a:rPr lang="en-US" b="1" dirty="0">
                <a:solidFill>
                  <a:schemeClr val="bg1"/>
                </a:solidFill>
              </a:rPr>
              <a:t>Parent Filter</a:t>
            </a:r>
            <a:endParaRPr lang="en-CA" b="1" dirty="0" err="1">
              <a:solidFill>
                <a:schemeClr val="bg1"/>
              </a:solidFill>
            </a:endParaRPr>
          </a:p>
        </p:txBody>
      </p:sp>
      <p:sp>
        <p:nvSpPr>
          <p:cNvPr id="11" name="TextBox 10">
            <a:extLst>
              <a:ext uri="{FF2B5EF4-FFF2-40B4-BE49-F238E27FC236}">
                <a16:creationId xmlns:a16="http://schemas.microsoft.com/office/drawing/2014/main" id="{DF50A8AF-1ABE-1795-3F42-DDB744C83979}"/>
              </a:ext>
            </a:extLst>
          </p:cNvPr>
          <p:cNvSpPr txBox="1"/>
          <p:nvPr/>
        </p:nvSpPr>
        <p:spPr>
          <a:xfrm>
            <a:off x="880533" y="4207934"/>
            <a:ext cx="1293944" cy="1107996"/>
          </a:xfrm>
          <a:prstGeom prst="rect">
            <a:avLst/>
          </a:prstGeom>
          <a:noFill/>
        </p:spPr>
        <p:txBody>
          <a:bodyPr wrap="none" rtlCol="0">
            <a:spAutoFit/>
          </a:bodyPr>
          <a:lstStyle/>
          <a:p>
            <a:pPr algn="l"/>
            <a:r>
              <a:rPr lang="en-US" sz="6600" b="1" dirty="0">
                <a:solidFill>
                  <a:schemeClr val="bg1"/>
                </a:solidFill>
              </a:rPr>
              <a:t>p1.</a:t>
            </a:r>
            <a:endParaRPr lang="en-CA" sz="6600" b="1" dirty="0" err="1">
              <a:solidFill>
                <a:schemeClr val="bg1"/>
              </a:solidFill>
            </a:endParaRPr>
          </a:p>
        </p:txBody>
      </p:sp>
      <p:cxnSp>
        <p:nvCxnSpPr>
          <p:cNvPr id="13" name="Straight Arrow Connector 12">
            <a:extLst>
              <a:ext uri="{FF2B5EF4-FFF2-40B4-BE49-F238E27FC236}">
                <a16:creationId xmlns:a16="http://schemas.microsoft.com/office/drawing/2014/main" id="{55732154-181B-3180-4514-2F23A13BC029}"/>
              </a:ext>
            </a:extLst>
          </p:cNvPr>
          <p:cNvCxnSpPr>
            <a:cxnSpLocks/>
          </p:cNvCxnSpPr>
          <p:nvPr/>
        </p:nvCxnSpPr>
        <p:spPr>
          <a:xfrm flipV="1">
            <a:off x="2116662" y="2794000"/>
            <a:ext cx="7006171" cy="1967932"/>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F9F402F-240A-A1F2-3B12-434DC58995B1}"/>
              </a:ext>
            </a:extLst>
          </p:cNvPr>
          <p:cNvSpPr/>
          <p:nvPr/>
        </p:nvSpPr>
        <p:spPr>
          <a:xfrm>
            <a:off x="2592915" y="3425353"/>
            <a:ext cx="1155702" cy="2667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method1</a:t>
            </a:r>
          </a:p>
          <a:p>
            <a:pPr algn="ctr"/>
            <a:r>
              <a:rPr lang="en-US" dirty="0"/>
              <a:t>method3</a:t>
            </a:r>
            <a:endParaRPr lang="en-CA" dirty="0"/>
          </a:p>
        </p:txBody>
      </p:sp>
      <p:sp>
        <p:nvSpPr>
          <p:cNvPr id="17" name="TextBox 16">
            <a:extLst>
              <a:ext uri="{FF2B5EF4-FFF2-40B4-BE49-F238E27FC236}">
                <a16:creationId xmlns:a16="http://schemas.microsoft.com/office/drawing/2014/main" id="{35E53A40-9EB4-EF60-217C-7616E79A1A96}"/>
              </a:ext>
            </a:extLst>
          </p:cNvPr>
          <p:cNvSpPr txBox="1"/>
          <p:nvPr/>
        </p:nvSpPr>
        <p:spPr>
          <a:xfrm>
            <a:off x="5748866" y="4338027"/>
            <a:ext cx="5122334" cy="2031325"/>
          </a:xfrm>
          <a:prstGeom prst="rect">
            <a:avLst/>
          </a:prstGeom>
          <a:noFill/>
        </p:spPr>
        <p:txBody>
          <a:bodyPr wrap="square" rtlCol="0">
            <a:spAutoFit/>
          </a:bodyPr>
          <a:lstStyle/>
          <a:p>
            <a:pPr marL="285750" indent="-285750" algn="l">
              <a:buFont typeface="Arial" panose="020B0604020202020204" pitchFamily="34" charset="0"/>
              <a:buChar char="•"/>
            </a:pPr>
            <a:r>
              <a:rPr lang="en-US" b="1" dirty="0">
                <a:solidFill>
                  <a:schemeClr val="bg1"/>
                </a:solidFill>
              </a:rPr>
              <a:t>Child has methods 1-5</a:t>
            </a:r>
          </a:p>
          <a:p>
            <a:pPr marL="285750" indent="-285750" algn="l">
              <a:buFont typeface="Arial" panose="020B0604020202020204" pitchFamily="34" charset="0"/>
              <a:buChar char="•"/>
            </a:pPr>
            <a:r>
              <a:rPr lang="en-US" b="1" dirty="0">
                <a:solidFill>
                  <a:schemeClr val="bg1"/>
                </a:solidFill>
              </a:rPr>
              <a:t>Parent only has method1 and method3</a:t>
            </a:r>
          </a:p>
          <a:p>
            <a:pPr marL="285750" indent="-285750" algn="l">
              <a:buFont typeface="Arial" panose="020B0604020202020204" pitchFamily="34" charset="0"/>
              <a:buChar char="•"/>
            </a:pPr>
            <a:r>
              <a:rPr lang="en-US" b="1" dirty="0">
                <a:solidFill>
                  <a:schemeClr val="bg1"/>
                </a:solidFill>
              </a:rPr>
              <a:t>Even though we have instantiated a Child object that contains all 5 methods, when we access it via our reference variable of type Parent, we can only see the methods accessible to Parent!</a:t>
            </a:r>
          </a:p>
          <a:p>
            <a:pPr marL="285750" indent="-285750" algn="l">
              <a:buFont typeface="Arial" panose="020B0604020202020204" pitchFamily="34" charset="0"/>
              <a:buChar char="•"/>
            </a:pPr>
            <a:r>
              <a:rPr lang="en-US" b="1" dirty="0">
                <a:solidFill>
                  <a:schemeClr val="bg1"/>
                </a:solidFill>
              </a:rPr>
              <a:t>Think of it like a reference type filter.</a:t>
            </a:r>
            <a:endParaRPr lang="en-CA" b="1" dirty="0" err="1">
              <a:solidFill>
                <a:schemeClr val="bg1"/>
              </a:solidFill>
            </a:endParaRPr>
          </a:p>
        </p:txBody>
      </p:sp>
    </p:spTree>
    <p:extLst>
      <p:ext uri="{BB962C8B-B14F-4D97-AF65-F5344CB8AC3E}">
        <p14:creationId xmlns:p14="http://schemas.microsoft.com/office/powerpoint/2010/main" val="3013390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E7125-A1FE-F9D1-A384-CA9F6A5D7D51}"/>
              </a:ext>
            </a:extLst>
          </p:cNvPr>
          <p:cNvSpPr>
            <a:spLocks noGrp="1"/>
          </p:cNvSpPr>
          <p:nvPr>
            <p:ph type="title"/>
          </p:nvPr>
        </p:nvSpPr>
        <p:spPr/>
        <p:txBody>
          <a:bodyPr/>
          <a:lstStyle/>
          <a:p>
            <a:r>
              <a:rPr lang="en-US" dirty="0"/>
              <a:t>The importance of reference variable type</a:t>
            </a:r>
            <a:endParaRPr lang="en-CA" dirty="0"/>
          </a:p>
        </p:txBody>
      </p:sp>
      <p:grpSp>
        <p:nvGrpSpPr>
          <p:cNvPr id="7" name="Group 6">
            <a:extLst>
              <a:ext uri="{FF2B5EF4-FFF2-40B4-BE49-F238E27FC236}">
                <a16:creationId xmlns:a16="http://schemas.microsoft.com/office/drawing/2014/main" id="{54BD7B39-73CC-A700-8035-154E7334E790}"/>
              </a:ext>
            </a:extLst>
          </p:cNvPr>
          <p:cNvGrpSpPr/>
          <p:nvPr/>
        </p:nvGrpSpPr>
        <p:grpSpPr>
          <a:xfrm>
            <a:off x="356942" y="516410"/>
            <a:ext cx="12300281" cy="1983029"/>
            <a:chOff x="356942" y="516410"/>
            <a:chExt cx="12300281" cy="1983029"/>
          </a:xfrm>
        </p:grpSpPr>
        <p:pic>
          <p:nvPicPr>
            <p:cNvPr id="8" name="Picture 7">
              <a:extLst>
                <a:ext uri="{FF2B5EF4-FFF2-40B4-BE49-F238E27FC236}">
                  <a16:creationId xmlns:a16="http://schemas.microsoft.com/office/drawing/2014/main" id="{4DAAC7E0-E4DA-52F1-B8D8-AF4E6827ECB3}"/>
                </a:ext>
              </a:extLst>
            </p:cNvPr>
            <p:cNvPicPr>
              <a:picLocks noChangeAspect="1"/>
            </p:cNvPicPr>
            <p:nvPr/>
          </p:nvPicPr>
          <p:blipFill>
            <a:blip r:embed="rId2"/>
            <a:stretch>
              <a:fillRect/>
            </a:stretch>
          </p:blipFill>
          <p:spPr>
            <a:xfrm>
              <a:off x="356942" y="1595171"/>
              <a:ext cx="6626784" cy="554542"/>
            </a:xfrm>
            <a:prstGeom prst="rect">
              <a:avLst/>
            </a:prstGeom>
          </p:spPr>
        </p:pic>
        <p:pic>
          <p:nvPicPr>
            <p:cNvPr id="4" name="Picture 4" descr="http://www.sixthman.net/blog/wp-content/uploads/2009/09/cartoon-pirate.png">
              <a:extLst>
                <a:ext uri="{FF2B5EF4-FFF2-40B4-BE49-F238E27FC236}">
                  <a16:creationId xmlns:a16="http://schemas.microsoft.com/office/drawing/2014/main" id="{896C8F85-3ADF-B7C2-686A-DF99DA8C4EC7}"/>
                </a:ext>
              </a:extLst>
            </p:cNvPr>
            <p:cNvPicPr>
              <a:picLocks noChangeAspect="1" noChangeArrowheads="1"/>
            </p:cNvPicPr>
            <p:nvPr/>
          </p:nvPicPr>
          <p:blipFill>
            <a:blip r:embed="rId3" cstate="print"/>
            <a:srcRect/>
            <a:stretch>
              <a:fillRect/>
            </a:stretch>
          </p:blipFill>
          <p:spPr bwMode="auto">
            <a:xfrm>
              <a:off x="876935" y="516410"/>
              <a:ext cx="1033557" cy="1341195"/>
            </a:xfrm>
            <a:prstGeom prst="rect">
              <a:avLst/>
            </a:prstGeom>
            <a:noFill/>
          </p:spPr>
        </p:pic>
        <p:sp>
          <p:nvSpPr>
            <p:cNvPr id="15" name="TextBox 14">
              <a:extLst>
                <a:ext uri="{FF2B5EF4-FFF2-40B4-BE49-F238E27FC236}">
                  <a16:creationId xmlns:a16="http://schemas.microsoft.com/office/drawing/2014/main" id="{F41EFE5F-557A-6B13-5FE2-0D7BA324006A}"/>
                </a:ext>
              </a:extLst>
            </p:cNvPr>
            <p:cNvSpPr txBox="1"/>
            <p:nvPr/>
          </p:nvSpPr>
          <p:spPr>
            <a:xfrm>
              <a:off x="7674135" y="1483776"/>
              <a:ext cx="4983088" cy="1015663"/>
            </a:xfrm>
            <a:prstGeom prst="rect">
              <a:avLst/>
            </a:prstGeom>
            <a:noFill/>
          </p:spPr>
          <p:txBody>
            <a:bodyPr wrap="square" rtlCol="0">
              <a:spAutoFit/>
            </a:bodyPr>
            <a:lstStyle/>
            <a:p>
              <a:pPr algn="l"/>
              <a:r>
                <a:rPr lang="en-US" sz="2000" b="1" dirty="0">
                  <a:solidFill>
                    <a:schemeClr val="bg1"/>
                  </a:solidFill>
                  <a:effectLst>
                    <a:glow rad="101600">
                      <a:srgbClr val="FF00FF">
                        <a:alpha val="60000"/>
                      </a:srgbClr>
                    </a:glow>
                  </a:effectLst>
                </a:rPr>
                <a:t>Do </a:t>
              </a:r>
              <a:r>
                <a:rPr lang="en-US" sz="2000" b="1" dirty="0" err="1">
                  <a:solidFill>
                    <a:schemeClr val="bg1"/>
                  </a:solidFill>
                  <a:effectLst>
                    <a:glow rad="101600">
                      <a:srgbClr val="FF00FF">
                        <a:alpha val="60000"/>
                      </a:srgbClr>
                    </a:glow>
                  </a:effectLst>
                </a:rPr>
                <a:t>Piratey</a:t>
              </a:r>
              <a:r>
                <a:rPr lang="en-US" sz="2000" b="1" dirty="0">
                  <a:solidFill>
                    <a:schemeClr val="bg1"/>
                  </a:solidFill>
                  <a:effectLst>
                    <a:glow rad="101600">
                      <a:srgbClr val="FF00FF">
                        <a:alpha val="60000"/>
                      </a:srgbClr>
                    </a:glow>
                  </a:effectLst>
                </a:rPr>
                <a:t> stuff (including stuff inherited from Person (and stuff inherited from Object)!!!</a:t>
              </a:r>
              <a:endParaRPr lang="en-CA" sz="2000" b="1" dirty="0" err="1">
                <a:solidFill>
                  <a:schemeClr val="bg1"/>
                </a:solidFill>
                <a:effectLst>
                  <a:glow rad="101600">
                    <a:srgbClr val="FF00FF">
                      <a:alpha val="60000"/>
                    </a:srgbClr>
                  </a:glow>
                </a:effectLst>
              </a:endParaRPr>
            </a:p>
          </p:txBody>
        </p:sp>
        <p:pic>
          <p:nvPicPr>
            <p:cNvPr id="12" name="Picture 11">
              <a:extLst>
                <a:ext uri="{FF2B5EF4-FFF2-40B4-BE49-F238E27FC236}">
                  <a16:creationId xmlns:a16="http://schemas.microsoft.com/office/drawing/2014/main" id="{906B3472-7DB5-E3FD-0ECD-2B87EA796435}"/>
                </a:ext>
              </a:extLst>
            </p:cNvPr>
            <p:cNvPicPr>
              <a:picLocks noChangeAspect="1"/>
            </p:cNvPicPr>
            <p:nvPr/>
          </p:nvPicPr>
          <p:blipFill>
            <a:blip r:embed="rId4"/>
            <a:stretch>
              <a:fillRect/>
            </a:stretch>
          </p:blipFill>
          <p:spPr>
            <a:xfrm>
              <a:off x="6770636" y="1991608"/>
              <a:ext cx="903499" cy="342707"/>
            </a:xfrm>
            <a:prstGeom prst="rect">
              <a:avLst/>
            </a:prstGeom>
            <a:effectLst>
              <a:glow rad="101600">
                <a:schemeClr val="tx1">
                  <a:alpha val="60000"/>
                </a:schemeClr>
              </a:glow>
            </a:effectLst>
          </p:spPr>
        </p:pic>
      </p:grpSp>
      <p:grpSp>
        <p:nvGrpSpPr>
          <p:cNvPr id="2" name="Group 1">
            <a:extLst>
              <a:ext uri="{FF2B5EF4-FFF2-40B4-BE49-F238E27FC236}">
                <a16:creationId xmlns:a16="http://schemas.microsoft.com/office/drawing/2014/main" id="{5F46C001-FCA9-AE8B-643C-F641BF361FBE}"/>
              </a:ext>
            </a:extLst>
          </p:cNvPr>
          <p:cNvGrpSpPr/>
          <p:nvPr/>
        </p:nvGrpSpPr>
        <p:grpSpPr>
          <a:xfrm>
            <a:off x="530469" y="2226210"/>
            <a:ext cx="11661531" cy="2191899"/>
            <a:chOff x="530469" y="2226210"/>
            <a:chExt cx="11661531" cy="2191899"/>
          </a:xfrm>
        </p:grpSpPr>
        <p:pic>
          <p:nvPicPr>
            <p:cNvPr id="6" name="Picture 5">
              <a:extLst>
                <a:ext uri="{FF2B5EF4-FFF2-40B4-BE49-F238E27FC236}">
                  <a16:creationId xmlns:a16="http://schemas.microsoft.com/office/drawing/2014/main" id="{2065648E-2C3E-49F3-D70D-1D232141CE62}"/>
                </a:ext>
              </a:extLst>
            </p:cNvPr>
            <p:cNvPicPr>
              <a:picLocks noChangeAspect="1"/>
            </p:cNvPicPr>
            <p:nvPr/>
          </p:nvPicPr>
          <p:blipFill>
            <a:blip r:embed="rId5"/>
            <a:stretch>
              <a:fillRect/>
            </a:stretch>
          </p:blipFill>
          <p:spPr>
            <a:xfrm>
              <a:off x="530469" y="3429000"/>
              <a:ext cx="6293470" cy="870971"/>
            </a:xfrm>
            <a:prstGeom prst="rect">
              <a:avLst/>
            </a:prstGeom>
          </p:spPr>
        </p:pic>
        <p:pic>
          <p:nvPicPr>
            <p:cNvPr id="1026" name="Picture 2">
              <a:extLst>
                <a:ext uri="{FF2B5EF4-FFF2-40B4-BE49-F238E27FC236}">
                  <a16:creationId xmlns:a16="http://schemas.microsoft.com/office/drawing/2014/main" id="{F7058BD3-B942-E06C-04CD-42794FF4F62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814117" y="2226210"/>
              <a:ext cx="1065741" cy="1641940"/>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10" name="Picture 4" descr="http://www.sixthman.net/blog/wp-content/uploads/2009/09/cartoon-pirate.png">
              <a:extLst>
                <a:ext uri="{FF2B5EF4-FFF2-40B4-BE49-F238E27FC236}">
                  <a16:creationId xmlns:a16="http://schemas.microsoft.com/office/drawing/2014/main" id="{869C53D1-296D-E973-D94B-910401B99681}"/>
                </a:ext>
              </a:extLst>
            </p:cNvPr>
            <p:cNvPicPr>
              <a:picLocks noChangeAspect="1" noChangeArrowheads="1"/>
            </p:cNvPicPr>
            <p:nvPr/>
          </p:nvPicPr>
          <p:blipFill>
            <a:blip r:embed="rId3" cstate="print"/>
            <a:srcRect/>
            <a:stretch>
              <a:fillRect/>
            </a:stretch>
          </p:blipFill>
          <p:spPr bwMode="auto">
            <a:xfrm>
              <a:off x="4746459" y="2376582"/>
              <a:ext cx="1033557" cy="1341196"/>
            </a:xfrm>
            <a:prstGeom prst="rect">
              <a:avLst/>
            </a:prstGeom>
            <a:noFill/>
          </p:spPr>
        </p:pic>
        <p:sp>
          <p:nvSpPr>
            <p:cNvPr id="16" name="TextBox 15">
              <a:extLst>
                <a:ext uri="{FF2B5EF4-FFF2-40B4-BE49-F238E27FC236}">
                  <a16:creationId xmlns:a16="http://schemas.microsoft.com/office/drawing/2014/main" id="{4E90FEC0-FA85-CD3A-B69E-3025B5633797}"/>
                </a:ext>
              </a:extLst>
            </p:cNvPr>
            <p:cNvSpPr txBox="1"/>
            <p:nvPr/>
          </p:nvSpPr>
          <p:spPr>
            <a:xfrm>
              <a:off x="7675981" y="3710223"/>
              <a:ext cx="4516019" cy="707886"/>
            </a:xfrm>
            <a:prstGeom prst="rect">
              <a:avLst/>
            </a:prstGeom>
            <a:noFill/>
          </p:spPr>
          <p:txBody>
            <a:bodyPr wrap="square" rtlCol="0">
              <a:spAutoFit/>
            </a:bodyPr>
            <a:lstStyle>
              <a:defPPr>
                <a:defRPr lang="en-US"/>
              </a:defPPr>
              <a:lvl1pPr>
                <a:defRPr sz="2000" b="1">
                  <a:solidFill>
                    <a:schemeClr val="bg1"/>
                  </a:solidFill>
                  <a:effectLst>
                    <a:glow rad="101600">
                      <a:srgbClr val="FF00FF">
                        <a:alpha val="60000"/>
                      </a:srgbClr>
                    </a:glow>
                  </a:effectLst>
                </a:defRPr>
              </a:lvl1pPr>
            </a:lstStyle>
            <a:p>
              <a:r>
                <a:rPr lang="en-US" dirty="0"/>
                <a:t>Can only do Person stuff (And stuff inherited from Object!!!)</a:t>
              </a:r>
              <a:endParaRPr lang="en-CA" dirty="0" err="1"/>
            </a:p>
          </p:txBody>
        </p:sp>
        <p:pic>
          <p:nvPicPr>
            <p:cNvPr id="19" name="Picture 18">
              <a:extLst>
                <a:ext uri="{FF2B5EF4-FFF2-40B4-BE49-F238E27FC236}">
                  <a16:creationId xmlns:a16="http://schemas.microsoft.com/office/drawing/2014/main" id="{80CE6660-F0AB-8B51-DC05-17A163F8D914}"/>
                </a:ext>
              </a:extLst>
            </p:cNvPr>
            <p:cNvPicPr>
              <a:picLocks noChangeAspect="1"/>
            </p:cNvPicPr>
            <p:nvPr/>
          </p:nvPicPr>
          <p:blipFill>
            <a:blip r:embed="rId8"/>
            <a:stretch>
              <a:fillRect/>
            </a:stretch>
          </p:blipFill>
          <p:spPr>
            <a:xfrm>
              <a:off x="6658870" y="3868150"/>
              <a:ext cx="845436" cy="494255"/>
            </a:xfrm>
            <a:prstGeom prst="rect">
              <a:avLst/>
            </a:prstGeom>
            <a:effectLst>
              <a:glow rad="101600">
                <a:schemeClr val="tx1">
                  <a:alpha val="60000"/>
                </a:schemeClr>
              </a:glow>
            </a:effectLst>
          </p:spPr>
        </p:pic>
      </p:grpSp>
      <p:grpSp>
        <p:nvGrpSpPr>
          <p:cNvPr id="5" name="Group 4">
            <a:extLst>
              <a:ext uri="{FF2B5EF4-FFF2-40B4-BE49-F238E27FC236}">
                <a16:creationId xmlns:a16="http://schemas.microsoft.com/office/drawing/2014/main" id="{3A0F4DE4-84A1-0841-DA44-D105A492D181}"/>
              </a:ext>
            </a:extLst>
          </p:cNvPr>
          <p:cNvGrpSpPr/>
          <p:nvPr/>
        </p:nvGrpSpPr>
        <p:grpSpPr>
          <a:xfrm>
            <a:off x="812028" y="4326467"/>
            <a:ext cx="11379972" cy="1929135"/>
            <a:chOff x="812028" y="4326467"/>
            <a:chExt cx="11379972" cy="1929135"/>
          </a:xfrm>
        </p:grpSpPr>
        <p:pic>
          <p:nvPicPr>
            <p:cNvPr id="13" name="Picture 12">
              <a:extLst>
                <a:ext uri="{FF2B5EF4-FFF2-40B4-BE49-F238E27FC236}">
                  <a16:creationId xmlns:a16="http://schemas.microsoft.com/office/drawing/2014/main" id="{46B68CAC-1447-0D6C-749D-705698532294}"/>
                </a:ext>
              </a:extLst>
            </p:cNvPr>
            <p:cNvPicPr>
              <a:picLocks noChangeAspect="1"/>
            </p:cNvPicPr>
            <p:nvPr/>
          </p:nvPicPr>
          <p:blipFill>
            <a:blip r:embed="rId9"/>
            <a:stretch>
              <a:fillRect/>
            </a:stretch>
          </p:blipFill>
          <p:spPr>
            <a:xfrm>
              <a:off x="812028" y="5319933"/>
              <a:ext cx="5958608" cy="828271"/>
            </a:xfrm>
            <a:prstGeom prst="rect">
              <a:avLst/>
            </a:prstGeom>
          </p:spPr>
        </p:pic>
        <p:sp>
          <p:nvSpPr>
            <p:cNvPr id="11" name="Circle: Hollow 10">
              <a:extLst>
                <a:ext uri="{FF2B5EF4-FFF2-40B4-BE49-F238E27FC236}">
                  <a16:creationId xmlns:a16="http://schemas.microsoft.com/office/drawing/2014/main" id="{E2C9922F-2DB6-60FA-C955-E1DA866237CE}"/>
                </a:ext>
              </a:extLst>
            </p:cNvPr>
            <p:cNvSpPr/>
            <p:nvPr/>
          </p:nvSpPr>
          <p:spPr>
            <a:xfrm>
              <a:off x="1519767" y="4786744"/>
              <a:ext cx="639233" cy="810317"/>
            </a:xfrm>
            <a:prstGeom prst="donut">
              <a:avLst/>
            </a:prstGeom>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solidFill>
                  <a:schemeClr val="tx1"/>
                </a:solidFill>
              </a:endParaRPr>
            </a:p>
          </p:txBody>
        </p:sp>
        <p:pic>
          <p:nvPicPr>
            <p:cNvPr id="14" name="Picture 4" descr="http://www.sixthman.net/blog/wp-content/uploads/2009/09/cartoon-pirate.png">
              <a:extLst>
                <a:ext uri="{FF2B5EF4-FFF2-40B4-BE49-F238E27FC236}">
                  <a16:creationId xmlns:a16="http://schemas.microsoft.com/office/drawing/2014/main" id="{D2B809B7-92CE-AB29-3623-852204CAC894}"/>
                </a:ext>
              </a:extLst>
            </p:cNvPr>
            <p:cNvPicPr>
              <a:picLocks noChangeAspect="1" noChangeArrowheads="1"/>
            </p:cNvPicPr>
            <p:nvPr/>
          </p:nvPicPr>
          <p:blipFill>
            <a:blip r:embed="rId3" cstate="print"/>
            <a:srcRect/>
            <a:stretch>
              <a:fillRect/>
            </a:stretch>
          </p:blipFill>
          <p:spPr bwMode="auto">
            <a:xfrm>
              <a:off x="4746458" y="4326467"/>
              <a:ext cx="1033557" cy="1341196"/>
            </a:xfrm>
            <a:prstGeom prst="rect">
              <a:avLst/>
            </a:prstGeom>
            <a:noFill/>
          </p:spPr>
        </p:pic>
        <p:sp>
          <p:nvSpPr>
            <p:cNvPr id="17" name="TextBox 16">
              <a:extLst>
                <a:ext uri="{FF2B5EF4-FFF2-40B4-BE49-F238E27FC236}">
                  <a16:creationId xmlns:a16="http://schemas.microsoft.com/office/drawing/2014/main" id="{8F5C38E2-1863-84CC-4F9E-13789F263792}"/>
                </a:ext>
              </a:extLst>
            </p:cNvPr>
            <p:cNvSpPr txBox="1"/>
            <p:nvPr/>
          </p:nvSpPr>
          <p:spPr>
            <a:xfrm>
              <a:off x="7675981" y="5812823"/>
              <a:ext cx="4516019" cy="400110"/>
            </a:xfrm>
            <a:prstGeom prst="rect">
              <a:avLst/>
            </a:prstGeom>
            <a:noFill/>
          </p:spPr>
          <p:txBody>
            <a:bodyPr wrap="square" rtlCol="0">
              <a:spAutoFit/>
            </a:bodyPr>
            <a:lstStyle>
              <a:defPPr>
                <a:defRPr lang="en-US"/>
              </a:defPPr>
              <a:lvl1pPr>
                <a:defRPr sz="2000" b="1">
                  <a:solidFill>
                    <a:schemeClr val="bg1"/>
                  </a:solidFill>
                  <a:effectLst>
                    <a:glow rad="101600">
                      <a:srgbClr val="FF00FF">
                        <a:alpha val="60000"/>
                      </a:srgbClr>
                    </a:glow>
                  </a:effectLst>
                </a:defRPr>
              </a:lvl1pPr>
            </a:lstStyle>
            <a:p>
              <a:r>
                <a:rPr lang="en-US" dirty="0"/>
                <a:t>Can only do Object stuff </a:t>
              </a:r>
              <a:endParaRPr lang="en-CA" dirty="0" err="1"/>
            </a:p>
          </p:txBody>
        </p:sp>
        <p:pic>
          <p:nvPicPr>
            <p:cNvPr id="21" name="Picture 20">
              <a:extLst>
                <a:ext uri="{FF2B5EF4-FFF2-40B4-BE49-F238E27FC236}">
                  <a16:creationId xmlns:a16="http://schemas.microsoft.com/office/drawing/2014/main" id="{C22245E6-A847-BF29-A705-8D98BFB00807}"/>
                </a:ext>
              </a:extLst>
            </p:cNvPr>
            <p:cNvPicPr>
              <a:picLocks noChangeAspect="1"/>
            </p:cNvPicPr>
            <p:nvPr/>
          </p:nvPicPr>
          <p:blipFill>
            <a:blip r:embed="rId10"/>
            <a:stretch>
              <a:fillRect/>
            </a:stretch>
          </p:blipFill>
          <p:spPr>
            <a:xfrm>
              <a:off x="6487484" y="5855492"/>
              <a:ext cx="1106185" cy="400110"/>
            </a:xfrm>
            <a:prstGeom prst="rect">
              <a:avLst/>
            </a:prstGeom>
            <a:effectLst>
              <a:glow rad="101600">
                <a:schemeClr val="tx1">
                  <a:alpha val="60000"/>
                </a:schemeClr>
              </a:glow>
            </a:effectLst>
          </p:spPr>
        </p:pic>
      </p:grpSp>
      <p:pic>
        <p:nvPicPr>
          <p:cNvPr id="9" name="Picture 4" descr="http://www.sixthman.net/blog/wp-content/uploads/2009/09/cartoon-pirate.png">
            <a:extLst>
              <a:ext uri="{FF2B5EF4-FFF2-40B4-BE49-F238E27FC236}">
                <a16:creationId xmlns:a16="http://schemas.microsoft.com/office/drawing/2014/main" id="{DFFD0FCB-D22E-3B80-872B-01C310F5E282}"/>
              </a:ext>
            </a:extLst>
          </p:cNvPr>
          <p:cNvPicPr>
            <a:picLocks noChangeAspect="1" noChangeArrowheads="1"/>
          </p:cNvPicPr>
          <p:nvPr/>
        </p:nvPicPr>
        <p:blipFill>
          <a:blip r:embed="rId3" cstate="print"/>
          <a:srcRect/>
          <a:stretch>
            <a:fillRect/>
          </a:stretch>
        </p:blipFill>
        <p:spPr bwMode="auto">
          <a:xfrm>
            <a:off x="4356735" y="565104"/>
            <a:ext cx="1033557" cy="1341196"/>
          </a:xfrm>
          <a:prstGeom prst="rect">
            <a:avLst/>
          </a:prstGeom>
          <a:noFill/>
        </p:spPr>
      </p:pic>
    </p:spTree>
    <p:extLst>
      <p:ext uri="{BB962C8B-B14F-4D97-AF65-F5344CB8AC3E}">
        <p14:creationId xmlns:p14="http://schemas.microsoft.com/office/powerpoint/2010/main" val="380596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B517C2-7046-7A77-457D-51491586ABDF}"/>
              </a:ext>
            </a:extLst>
          </p:cNvPr>
          <p:cNvSpPr>
            <a:spLocks noGrp="1"/>
          </p:cNvSpPr>
          <p:nvPr>
            <p:ph type="body" sz="quarter" idx="10"/>
          </p:nvPr>
        </p:nvSpPr>
        <p:spPr/>
        <p:txBody>
          <a:bodyPr/>
          <a:lstStyle/>
          <a:p>
            <a:r>
              <a:rPr lang="en-CA" dirty="0"/>
              <a:t>Even if the child object has a many methods, we can only access methods that are available to the reference variable type.</a:t>
            </a:r>
          </a:p>
        </p:txBody>
      </p:sp>
      <p:sp>
        <p:nvSpPr>
          <p:cNvPr id="3" name="Title 2">
            <a:extLst>
              <a:ext uri="{FF2B5EF4-FFF2-40B4-BE49-F238E27FC236}">
                <a16:creationId xmlns:a16="http://schemas.microsoft.com/office/drawing/2014/main" id="{566818C3-8C31-13AB-2BBE-75CBD92F56E4}"/>
              </a:ext>
            </a:extLst>
          </p:cNvPr>
          <p:cNvSpPr>
            <a:spLocks noGrp="1"/>
          </p:cNvSpPr>
          <p:nvPr>
            <p:ph type="title"/>
          </p:nvPr>
        </p:nvSpPr>
        <p:spPr/>
        <p:txBody>
          <a:bodyPr/>
          <a:lstStyle/>
          <a:p>
            <a:r>
              <a:rPr lang="en-CA" dirty="0"/>
              <a:t>Bottom Line</a:t>
            </a:r>
          </a:p>
        </p:txBody>
      </p:sp>
    </p:spTree>
    <p:extLst>
      <p:ext uri="{BB962C8B-B14F-4D97-AF65-F5344CB8AC3E}">
        <p14:creationId xmlns:p14="http://schemas.microsoft.com/office/powerpoint/2010/main" val="634088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C8CF9-01EC-9924-95A4-644AC44413C5}"/>
              </a:ext>
            </a:extLst>
          </p:cNvPr>
          <p:cNvSpPr>
            <a:spLocks noGrp="1"/>
          </p:cNvSpPr>
          <p:nvPr>
            <p:ph type="title"/>
          </p:nvPr>
        </p:nvSpPr>
        <p:spPr/>
        <p:txBody>
          <a:bodyPr/>
          <a:lstStyle/>
          <a:p>
            <a:r>
              <a:rPr lang="en-US" dirty="0"/>
              <a:t>Yourturn1- Part A</a:t>
            </a:r>
            <a:endParaRPr lang="en-CA" dirty="0"/>
          </a:p>
        </p:txBody>
      </p:sp>
      <p:sp>
        <p:nvSpPr>
          <p:cNvPr id="5" name="TextBox 4">
            <a:extLst>
              <a:ext uri="{FF2B5EF4-FFF2-40B4-BE49-F238E27FC236}">
                <a16:creationId xmlns:a16="http://schemas.microsoft.com/office/drawing/2014/main" id="{912C7FFE-FC90-3E0B-AC7D-345007124959}"/>
              </a:ext>
            </a:extLst>
          </p:cNvPr>
          <p:cNvSpPr txBox="1"/>
          <p:nvPr/>
        </p:nvSpPr>
        <p:spPr>
          <a:xfrm>
            <a:off x="10312400" y="6434667"/>
            <a:ext cx="1129220" cy="369332"/>
          </a:xfrm>
          <a:prstGeom prst="rect">
            <a:avLst/>
          </a:prstGeom>
          <a:noFill/>
        </p:spPr>
        <p:txBody>
          <a:bodyPr wrap="none" rtlCol="0">
            <a:spAutoFit/>
          </a:bodyPr>
          <a:lstStyle/>
          <a:p>
            <a:pPr algn="l"/>
            <a:r>
              <a:rPr lang="en-US" b="1" dirty="0">
                <a:solidFill>
                  <a:schemeClr val="bg1"/>
                </a:solidFill>
              </a:rPr>
              <a:t>8 minutes</a:t>
            </a:r>
            <a:endParaRPr lang="en-CA" b="1" dirty="0" err="1">
              <a:solidFill>
                <a:schemeClr val="bg1"/>
              </a:solidFill>
            </a:endParaRPr>
          </a:p>
        </p:txBody>
      </p:sp>
    </p:spTree>
    <p:extLst>
      <p:ext uri="{BB962C8B-B14F-4D97-AF65-F5344CB8AC3E}">
        <p14:creationId xmlns:p14="http://schemas.microsoft.com/office/powerpoint/2010/main" val="1244735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92FE6B-E258-AE91-27CB-D63EC71E80CE}"/>
              </a:ext>
            </a:extLst>
          </p:cNvPr>
          <p:cNvSpPr/>
          <p:nvPr/>
        </p:nvSpPr>
        <p:spPr>
          <a:xfrm>
            <a:off x="833230" y="2689115"/>
            <a:ext cx="10525540" cy="1479769"/>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endParaRPr lang="en-US" sz="2000" b="1" dirty="0">
              <a:solidFill>
                <a:srgbClr val="FFFF00"/>
              </a:solidFill>
              <a:effectLst>
                <a:outerShdw blurRad="38100" dist="38100" dir="2700000" algn="tl">
                  <a:srgbClr val="000000">
                    <a:alpha val="43137"/>
                  </a:srgbClr>
                </a:outerShdw>
              </a:effectLst>
            </a:endParaRP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Garbage Collection</a:t>
            </a:r>
          </a:p>
          <a:p>
            <a:pPr algn="ct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0411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ABC59-DC22-5C7F-A0A6-8FADF2037E59}"/>
              </a:ext>
            </a:extLst>
          </p:cNvPr>
          <p:cNvSpPr>
            <a:spLocks noGrp="1"/>
          </p:cNvSpPr>
          <p:nvPr>
            <p:ph type="title"/>
          </p:nvPr>
        </p:nvSpPr>
        <p:spPr/>
        <p:txBody>
          <a:bodyPr/>
          <a:lstStyle/>
          <a:p>
            <a:r>
              <a:rPr lang="en-US" dirty="0"/>
              <a:t>Polymorphism</a:t>
            </a:r>
            <a:endParaRPr lang="en-CA" dirty="0"/>
          </a:p>
        </p:txBody>
      </p:sp>
      <p:sp>
        <p:nvSpPr>
          <p:cNvPr id="5" name="Text Placeholder 4">
            <a:extLst>
              <a:ext uri="{FF2B5EF4-FFF2-40B4-BE49-F238E27FC236}">
                <a16:creationId xmlns:a16="http://schemas.microsoft.com/office/drawing/2014/main" id="{B302037A-5F09-B923-4A79-9702BE1C2010}"/>
              </a:ext>
            </a:extLst>
          </p:cNvPr>
          <p:cNvSpPr>
            <a:spLocks noGrp="1"/>
          </p:cNvSpPr>
          <p:nvPr>
            <p:ph type="body" sz="quarter" idx="11"/>
          </p:nvPr>
        </p:nvSpPr>
        <p:spPr/>
        <p:txBody>
          <a:bodyPr/>
          <a:lstStyle/>
          <a:p>
            <a:r>
              <a:rPr lang="en-US" dirty="0"/>
              <a:t>Week-09-polymorphism1.Start – Part C</a:t>
            </a:r>
            <a:endParaRPr lang="en-CA" dirty="0"/>
          </a:p>
        </p:txBody>
      </p:sp>
    </p:spTree>
    <p:extLst>
      <p:ext uri="{BB962C8B-B14F-4D97-AF65-F5344CB8AC3E}">
        <p14:creationId xmlns:p14="http://schemas.microsoft.com/office/powerpoint/2010/main" val="687065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946D45-FF29-FCAC-2301-3C77E305924A}"/>
              </a:ext>
            </a:extLst>
          </p:cNvPr>
          <p:cNvSpPr/>
          <p:nvPr/>
        </p:nvSpPr>
        <p:spPr>
          <a:xfrm>
            <a:off x="257905" y="4916247"/>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8" name="Group 7">
            <a:extLst>
              <a:ext uri="{FF2B5EF4-FFF2-40B4-BE49-F238E27FC236}">
                <a16:creationId xmlns:a16="http://schemas.microsoft.com/office/drawing/2014/main" id="{EBED9DA7-672F-55C8-6EF9-B1C7C5828AF0}"/>
              </a:ext>
            </a:extLst>
          </p:cNvPr>
          <p:cNvGrpSpPr/>
          <p:nvPr/>
        </p:nvGrpSpPr>
        <p:grpSpPr>
          <a:xfrm>
            <a:off x="421987" y="5780342"/>
            <a:ext cx="2218446" cy="461665"/>
            <a:chOff x="3326909" y="4299942"/>
            <a:chExt cx="1663835" cy="346249"/>
          </a:xfrm>
        </p:grpSpPr>
        <p:sp>
          <p:nvSpPr>
            <p:cNvPr id="9" name="Rectangle 8">
              <a:extLst>
                <a:ext uri="{FF2B5EF4-FFF2-40B4-BE49-F238E27FC236}">
                  <a16:creationId xmlns:a16="http://schemas.microsoft.com/office/drawing/2014/main" id="{53D225A8-734F-5C8E-0715-D1B14CAC1A67}"/>
                </a:ext>
              </a:extLst>
            </p:cNvPr>
            <p:cNvSpPr/>
            <p:nvPr/>
          </p:nvSpPr>
          <p:spPr>
            <a:xfrm>
              <a:off x="4126648" y="433805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sp>
          <p:nvSpPr>
            <p:cNvPr id="10" name="TextBox 9">
              <a:extLst>
                <a:ext uri="{FF2B5EF4-FFF2-40B4-BE49-F238E27FC236}">
                  <a16:creationId xmlns:a16="http://schemas.microsoft.com/office/drawing/2014/main" id="{F6E58E2A-E11B-C7DC-6794-B394580F30C1}"/>
                </a:ext>
              </a:extLst>
            </p:cNvPr>
            <p:cNvSpPr txBox="1"/>
            <p:nvPr/>
          </p:nvSpPr>
          <p:spPr>
            <a:xfrm>
              <a:off x="3326909" y="4299942"/>
              <a:ext cx="79973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a:t>
              </a:r>
            </a:p>
          </p:txBody>
        </p:sp>
      </p:grpSp>
      <p:graphicFrame>
        <p:nvGraphicFramePr>
          <p:cNvPr id="11" name="Table 11">
            <a:extLst>
              <a:ext uri="{FF2B5EF4-FFF2-40B4-BE49-F238E27FC236}">
                <a16:creationId xmlns:a16="http://schemas.microsoft.com/office/drawing/2014/main" id="{79C189C8-1417-1962-3560-20633401090F}"/>
              </a:ext>
            </a:extLst>
          </p:cNvPr>
          <p:cNvGraphicFramePr>
            <a:graphicFrameLocks noGrp="1"/>
          </p:cNvGraphicFramePr>
          <p:nvPr/>
        </p:nvGraphicFramePr>
        <p:xfrm>
          <a:off x="4030133" y="2878666"/>
          <a:ext cx="1422400" cy="1371600"/>
        </p:xfrm>
        <a:graphic>
          <a:graphicData uri="http://schemas.openxmlformats.org/drawingml/2006/table">
            <a:tbl>
              <a:tblPr firstRow="1" bandRow="1">
                <a:tableStyleId>{69CF1AB2-1976-4502-BF36-3FF5EA218861}</a:tableStyleId>
              </a:tblPr>
              <a:tblGrid>
                <a:gridCol w="1422400">
                  <a:extLst>
                    <a:ext uri="{9D8B030D-6E8A-4147-A177-3AD203B41FA5}">
                      <a16:colId xmlns:a16="http://schemas.microsoft.com/office/drawing/2014/main" val="3316345390"/>
                    </a:ext>
                  </a:extLst>
                </a:gridCol>
              </a:tblGrid>
              <a:tr h="370840">
                <a:tc>
                  <a:txBody>
                    <a:bodyPr/>
                    <a:lstStyle/>
                    <a:p>
                      <a:pPr algn="ctr"/>
                      <a:r>
                        <a:rPr lang="en-US" b="1" dirty="0"/>
                        <a:t>@</a:t>
                      </a:r>
                      <a:endParaRPr lang="en-CA" b="1" dirty="0"/>
                    </a:p>
                  </a:txBody>
                  <a:tcPr/>
                </a:tc>
                <a:extLst>
                  <a:ext uri="{0D108BD9-81ED-4DB2-BD59-A6C34878D82A}">
                    <a16:rowId xmlns:a16="http://schemas.microsoft.com/office/drawing/2014/main" val="3633946663"/>
                  </a:ext>
                </a:extLst>
              </a:tr>
              <a:tr h="370840">
                <a:tc>
                  <a:txBody>
                    <a:bodyPr/>
                    <a:lstStyle/>
                    <a:p>
                      <a:pPr algn="ctr"/>
                      <a:r>
                        <a:rPr lang="en-US" b="1" dirty="0"/>
                        <a:t>@</a:t>
                      </a:r>
                      <a:endParaRPr lang="en-CA" b="1" dirty="0"/>
                    </a:p>
                  </a:txBody>
                  <a:tcPr/>
                </a:tc>
                <a:extLst>
                  <a:ext uri="{0D108BD9-81ED-4DB2-BD59-A6C34878D82A}">
                    <a16:rowId xmlns:a16="http://schemas.microsoft.com/office/drawing/2014/main" val="2302999748"/>
                  </a:ext>
                </a:extLst>
              </a:tr>
              <a:tr h="370840">
                <a:tc>
                  <a:txBody>
                    <a:bodyPr/>
                    <a:lstStyle/>
                    <a:p>
                      <a:pPr algn="ctr"/>
                      <a:r>
                        <a:rPr lang="en-US" b="1" dirty="0"/>
                        <a:t>@</a:t>
                      </a:r>
                      <a:endParaRPr lang="en-CA" b="1" dirty="0"/>
                    </a:p>
                  </a:txBody>
                  <a:tcPr/>
                </a:tc>
                <a:extLst>
                  <a:ext uri="{0D108BD9-81ED-4DB2-BD59-A6C34878D82A}">
                    <a16:rowId xmlns:a16="http://schemas.microsoft.com/office/drawing/2014/main" val="329165436"/>
                  </a:ext>
                </a:extLst>
              </a:tr>
            </a:tbl>
          </a:graphicData>
        </a:graphic>
      </p:graphicFrame>
      <p:cxnSp>
        <p:nvCxnSpPr>
          <p:cNvPr id="12" name="Straight Arrow Connector 11">
            <a:extLst>
              <a:ext uri="{FF2B5EF4-FFF2-40B4-BE49-F238E27FC236}">
                <a16:creationId xmlns:a16="http://schemas.microsoft.com/office/drawing/2014/main" id="{74C9B0EE-53BB-8EA3-78F1-2D7BA5F33DC5}"/>
              </a:ext>
            </a:extLst>
          </p:cNvPr>
          <p:cNvCxnSpPr>
            <a:cxnSpLocks/>
          </p:cNvCxnSpPr>
          <p:nvPr/>
        </p:nvCxnSpPr>
        <p:spPr>
          <a:xfrm flipV="1">
            <a:off x="2406149" y="3429000"/>
            <a:ext cx="1623984" cy="2504646"/>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B66A34E-A187-EB8D-9093-065DEB5E58C0}"/>
              </a:ext>
            </a:extLst>
          </p:cNvPr>
          <p:cNvGrpSpPr/>
          <p:nvPr/>
        </p:nvGrpSpPr>
        <p:grpSpPr>
          <a:xfrm>
            <a:off x="5977467" y="1366442"/>
            <a:ext cx="1024467" cy="1011591"/>
            <a:chOff x="5977467" y="1366442"/>
            <a:chExt cx="1024467" cy="1011591"/>
          </a:xfrm>
        </p:grpSpPr>
        <p:sp>
          <p:nvSpPr>
            <p:cNvPr id="14" name="Oval 13">
              <a:extLst>
                <a:ext uri="{FF2B5EF4-FFF2-40B4-BE49-F238E27FC236}">
                  <a16:creationId xmlns:a16="http://schemas.microsoft.com/office/drawing/2014/main" id="{2F18E3EF-718D-5EFB-F2E8-D15368102D7A}"/>
                </a:ext>
              </a:extLst>
            </p:cNvPr>
            <p:cNvSpPr/>
            <p:nvPr/>
          </p:nvSpPr>
          <p:spPr>
            <a:xfrm>
              <a:off x="5977467" y="1370499"/>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4" descr="http://www.sixthman.net/blog/wp-content/uploads/2009/09/cartoon-pirate.png">
              <a:extLst>
                <a:ext uri="{FF2B5EF4-FFF2-40B4-BE49-F238E27FC236}">
                  <a16:creationId xmlns:a16="http://schemas.microsoft.com/office/drawing/2014/main" id="{F10B48AF-934E-96FC-F15F-0754C37B4057}"/>
                </a:ext>
              </a:extLst>
            </p:cNvPr>
            <p:cNvPicPr>
              <a:picLocks noChangeAspect="1" noChangeArrowheads="1"/>
            </p:cNvPicPr>
            <p:nvPr/>
          </p:nvPicPr>
          <p:blipFill>
            <a:blip r:embed="rId2" cstate="print"/>
            <a:srcRect/>
            <a:stretch>
              <a:fillRect/>
            </a:stretch>
          </p:blipFill>
          <p:spPr bwMode="auto">
            <a:xfrm>
              <a:off x="6096000" y="1366442"/>
              <a:ext cx="779556" cy="1011591"/>
            </a:xfrm>
            <a:prstGeom prst="rect">
              <a:avLst/>
            </a:prstGeom>
            <a:noFill/>
          </p:spPr>
        </p:pic>
      </p:grpSp>
      <p:cxnSp>
        <p:nvCxnSpPr>
          <p:cNvPr id="17" name="Straight Arrow Connector 16">
            <a:extLst>
              <a:ext uri="{FF2B5EF4-FFF2-40B4-BE49-F238E27FC236}">
                <a16:creationId xmlns:a16="http://schemas.microsoft.com/office/drawing/2014/main" id="{EA40079A-C80A-5AEE-4ADF-7DB6BFA7F45A}"/>
              </a:ext>
            </a:extLst>
          </p:cNvPr>
          <p:cNvCxnSpPr>
            <a:cxnSpLocks/>
          </p:cNvCxnSpPr>
          <p:nvPr/>
        </p:nvCxnSpPr>
        <p:spPr>
          <a:xfrm flipV="1">
            <a:off x="4741333" y="2048933"/>
            <a:ext cx="1236134" cy="1075627"/>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36AC17-476B-1D99-BA79-F65E556FFB4E}"/>
              </a:ext>
            </a:extLst>
          </p:cNvPr>
          <p:cNvGrpSpPr/>
          <p:nvPr/>
        </p:nvGrpSpPr>
        <p:grpSpPr>
          <a:xfrm>
            <a:off x="6616783" y="2486767"/>
            <a:ext cx="1024467" cy="1007534"/>
            <a:chOff x="7294117" y="2261061"/>
            <a:chExt cx="1024467" cy="1007534"/>
          </a:xfrm>
        </p:grpSpPr>
        <p:sp>
          <p:nvSpPr>
            <p:cNvPr id="19" name="Oval 18">
              <a:extLst>
                <a:ext uri="{FF2B5EF4-FFF2-40B4-BE49-F238E27FC236}">
                  <a16:creationId xmlns:a16="http://schemas.microsoft.com/office/drawing/2014/main" id="{AEA26920-C260-D0B7-B67D-2CDD208E7F78}"/>
                </a:ext>
              </a:extLst>
            </p:cNvPr>
            <p:cNvSpPr/>
            <p:nvPr/>
          </p:nvSpPr>
          <p:spPr>
            <a:xfrm>
              <a:off x="7294117" y="2261061"/>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2">
              <a:extLst>
                <a:ext uri="{FF2B5EF4-FFF2-40B4-BE49-F238E27FC236}">
                  <a16:creationId xmlns:a16="http://schemas.microsoft.com/office/drawing/2014/main" id="{B5A0E3E6-1594-3FF8-7F15-2C7491707C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7496458" y="2295605"/>
              <a:ext cx="631542" cy="972989"/>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1E42A46F-B6B5-A584-62D3-D8AA83F2A090}"/>
              </a:ext>
            </a:extLst>
          </p:cNvPr>
          <p:cNvGrpSpPr/>
          <p:nvPr/>
        </p:nvGrpSpPr>
        <p:grpSpPr>
          <a:xfrm>
            <a:off x="6875556" y="3744470"/>
            <a:ext cx="1024467" cy="1011591"/>
            <a:chOff x="7810273" y="3651337"/>
            <a:chExt cx="1024467" cy="1011591"/>
          </a:xfrm>
        </p:grpSpPr>
        <p:sp>
          <p:nvSpPr>
            <p:cNvPr id="20" name="Oval 19">
              <a:extLst>
                <a:ext uri="{FF2B5EF4-FFF2-40B4-BE49-F238E27FC236}">
                  <a16:creationId xmlns:a16="http://schemas.microsoft.com/office/drawing/2014/main" id="{C1CB7D13-FE4F-4FA9-4C06-1D91FB7233F4}"/>
                </a:ext>
              </a:extLst>
            </p:cNvPr>
            <p:cNvSpPr/>
            <p:nvPr/>
          </p:nvSpPr>
          <p:spPr>
            <a:xfrm>
              <a:off x="7810273" y="3655394"/>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4" descr="http://www.sixthman.net/blog/wp-content/uploads/2009/09/cartoon-pirate.png">
              <a:extLst>
                <a:ext uri="{FF2B5EF4-FFF2-40B4-BE49-F238E27FC236}">
                  <a16:creationId xmlns:a16="http://schemas.microsoft.com/office/drawing/2014/main" id="{93A11889-4A14-B253-A4CC-8B4C786B84D7}"/>
                </a:ext>
              </a:extLst>
            </p:cNvPr>
            <p:cNvPicPr>
              <a:picLocks noChangeAspect="1" noChangeArrowheads="1"/>
            </p:cNvPicPr>
            <p:nvPr/>
          </p:nvPicPr>
          <p:blipFill>
            <a:blip r:embed="rId2" cstate="print"/>
            <a:srcRect/>
            <a:stretch>
              <a:fillRect/>
            </a:stretch>
          </p:blipFill>
          <p:spPr bwMode="auto">
            <a:xfrm>
              <a:off x="7928806" y="3651337"/>
              <a:ext cx="779556" cy="1011591"/>
            </a:xfrm>
            <a:prstGeom prst="rect">
              <a:avLst/>
            </a:prstGeom>
            <a:noFill/>
          </p:spPr>
        </p:pic>
      </p:grpSp>
      <p:cxnSp>
        <p:nvCxnSpPr>
          <p:cNvPr id="22" name="Straight Arrow Connector 21">
            <a:extLst>
              <a:ext uri="{FF2B5EF4-FFF2-40B4-BE49-F238E27FC236}">
                <a16:creationId xmlns:a16="http://schemas.microsoft.com/office/drawing/2014/main" id="{C0076BBE-3ECF-69C7-08B2-77E8346ED9E6}"/>
              </a:ext>
            </a:extLst>
          </p:cNvPr>
          <p:cNvCxnSpPr>
            <a:cxnSpLocks/>
            <a:endCxn id="19" idx="2"/>
          </p:cNvCxnSpPr>
          <p:nvPr/>
        </p:nvCxnSpPr>
        <p:spPr>
          <a:xfrm flipV="1">
            <a:off x="4834483" y="2990534"/>
            <a:ext cx="1782300" cy="573932"/>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03467B5-3430-6F09-CD4D-14EA03E07B0B}"/>
              </a:ext>
            </a:extLst>
          </p:cNvPr>
          <p:cNvPicPr>
            <a:picLocks noChangeAspect="1"/>
          </p:cNvPicPr>
          <p:nvPr/>
        </p:nvPicPr>
        <p:blipFill>
          <a:blip r:embed="rId5"/>
          <a:stretch>
            <a:fillRect/>
          </a:stretch>
        </p:blipFill>
        <p:spPr>
          <a:xfrm>
            <a:off x="639372" y="175077"/>
            <a:ext cx="10676190" cy="380952"/>
          </a:xfrm>
          <a:prstGeom prst="rect">
            <a:avLst/>
          </a:prstGeom>
        </p:spPr>
      </p:pic>
      <p:cxnSp>
        <p:nvCxnSpPr>
          <p:cNvPr id="27" name="Straight Arrow Connector 26">
            <a:extLst>
              <a:ext uri="{FF2B5EF4-FFF2-40B4-BE49-F238E27FC236}">
                <a16:creationId xmlns:a16="http://schemas.microsoft.com/office/drawing/2014/main" id="{FD660825-F015-A526-1672-7DC8E88D7B06}"/>
              </a:ext>
            </a:extLst>
          </p:cNvPr>
          <p:cNvCxnSpPr>
            <a:cxnSpLocks/>
            <a:endCxn id="20" idx="2"/>
          </p:cNvCxnSpPr>
          <p:nvPr/>
        </p:nvCxnSpPr>
        <p:spPr>
          <a:xfrm>
            <a:off x="4834483" y="4066161"/>
            <a:ext cx="2041073" cy="186133"/>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9" name="Picture 2">
            <a:extLst>
              <a:ext uri="{FF2B5EF4-FFF2-40B4-BE49-F238E27FC236}">
                <a16:creationId xmlns:a16="http://schemas.microsoft.com/office/drawing/2014/main" id="{C7C3691C-8DA7-B2A2-BCBB-EF7C637165B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1432827" y="5472563"/>
            <a:ext cx="615048" cy="947577"/>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A622EDD-01EA-C8DA-6E11-A5C9A272573D}"/>
              </a:ext>
            </a:extLst>
          </p:cNvPr>
          <p:cNvSpPr txBox="1"/>
          <p:nvPr/>
        </p:nvSpPr>
        <p:spPr>
          <a:xfrm>
            <a:off x="8365065" y="3429000"/>
            <a:ext cx="3310567" cy="923330"/>
          </a:xfrm>
          <a:prstGeom prst="rect">
            <a:avLst/>
          </a:prstGeom>
          <a:noFill/>
        </p:spPr>
        <p:txBody>
          <a:bodyPr wrap="square" rtlCol="0">
            <a:spAutoFit/>
          </a:bodyPr>
          <a:lstStyle/>
          <a:p>
            <a:pPr algn="l"/>
            <a:r>
              <a:rPr lang="en-US" b="1" dirty="0">
                <a:solidFill>
                  <a:schemeClr val="bg1"/>
                </a:solidFill>
              </a:rPr>
              <a:t>If I type people [0], what kind of type lens does the JVM use to see that object?</a:t>
            </a:r>
            <a:endParaRPr lang="en-CA" b="1" dirty="0" err="1">
              <a:solidFill>
                <a:schemeClr val="bg1"/>
              </a:solidFill>
            </a:endParaRPr>
          </a:p>
        </p:txBody>
      </p:sp>
      <p:sp>
        <p:nvSpPr>
          <p:cNvPr id="31" name="TextBox 30">
            <a:extLst>
              <a:ext uri="{FF2B5EF4-FFF2-40B4-BE49-F238E27FC236}">
                <a16:creationId xmlns:a16="http://schemas.microsoft.com/office/drawing/2014/main" id="{6A802C1C-5898-D39A-1AD2-65C4F6056623}"/>
              </a:ext>
            </a:extLst>
          </p:cNvPr>
          <p:cNvSpPr txBox="1"/>
          <p:nvPr/>
        </p:nvSpPr>
        <p:spPr>
          <a:xfrm>
            <a:off x="8365067" y="1438516"/>
            <a:ext cx="2853217" cy="369332"/>
          </a:xfrm>
          <a:prstGeom prst="rect">
            <a:avLst/>
          </a:prstGeom>
          <a:noFill/>
        </p:spPr>
        <p:txBody>
          <a:bodyPr wrap="none" rtlCol="0">
            <a:spAutoFit/>
          </a:bodyPr>
          <a:lstStyle/>
          <a:p>
            <a:pPr algn="l"/>
            <a:r>
              <a:rPr lang="en-US" b="1" dirty="0">
                <a:solidFill>
                  <a:schemeClr val="bg1"/>
                </a:solidFill>
              </a:rPr>
              <a:t>Can we call people[0].eat()?</a:t>
            </a:r>
            <a:endParaRPr lang="en-CA" b="1" dirty="0" err="1">
              <a:solidFill>
                <a:schemeClr val="bg1"/>
              </a:solidFill>
            </a:endParaRPr>
          </a:p>
        </p:txBody>
      </p:sp>
      <p:sp>
        <p:nvSpPr>
          <p:cNvPr id="13" name="TextBox 12">
            <a:extLst>
              <a:ext uri="{FF2B5EF4-FFF2-40B4-BE49-F238E27FC236}">
                <a16:creationId xmlns:a16="http://schemas.microsoft.com/office/drawing/2014/main" id="{00241D21-BD40-EEDF-4467-F69C3C1A8529}"/>
              </a:ext>
            </a:extLst>
          </p:cNvPr>
          <p:cNvSpPr txBox="1"/>
          <p:nvPr/>
        </p:nvSpPr>
        <p:spPr>
          <a:xfrm>
            <a:off x="8365067" y="1780917"/>
            <a:ext cx="2853217" cy="369332"/>
          </a:xfrm>
          <a:prstGeom prst="rect">
            <a:avLst/>
          </a:prstGeom>
          <a:noFill/>
        </p:spPr>
        <p:txBody>
          <a:bodyPr wrap="none" rtlCol="0">
            <a:spAutoFit/>
          </a:bodyPr>
          <a:lstStyle/>
          <a:p>
            <a:pPr algn="l"/>
            <a:r>
              <a:rPr lang="en-US" b="1" dirty="0">
                <a:solidFill>
                  <a:schemeClr val="bg1"/>
                </a:solidFill>
              </a:rPr>
              <a:t>Can we call people[1].eat()?</a:t>
            </a:r>
            <a:endParaRPr lang="en-CA" b="1" dirty="0" err="1">
              <a:solidFill>
                <a:schemeClr val="bg1"/>
              </a:solidFill>
            </a:endParaRPr>
          </a:p>
        </p:txBody>
      </p:sp>
      <p:sp>
        <p:nvSpPr>
          <p:cNvPr id="18" name="TextBox 17">
            <a:extLst>
              <a:ext uri="{FF2B5EF4-FFF2-40B4-BE49-F238E27FC236}">
                <a16:creationId xmlns:a16="http://schemas.microsoft.com/office/drawing/2014/main" id="{C4C33096-2884-476C-1A4F-13B9ADF286FE}"/>
              </a:ext>
            </a:extLst>
          </p:cNvPr>
          <p:cNvSpPr txBox="1"/>
          <p:nvPr/>
        </p:nvSpPr>
        <p:spPr>
          <a:xfrm>
            <a:off x="8365066" y="2118751"/>
            <a:ext cx="2853217" cy="369332"/>
          </a:xfrm>
          <a:prstGeom prst="rect">
            <a:avLst/>
          </a:prstGeom>
          <a:noFill/>
        </p:spPr>
        <p:txBody>
          <a:bodyPr wrap="none" rtlCol="0">
            <a:spAutoFit/>
          </a:bodyPr>
          <a:lstStyle/>
          <a:p>
            <a:pPr algn="l"/>
            <a:r>
              <a:rPr lang="en-US" b="1" dirty="0">
                <a:solidFill>
                  <a:schemeClr val="bg1"/>
                </a:solidFill>
              </a:rPr>
              <a:t>Can we call people[2].eat()?</a:t>
            </a:r>
            <a:endParaRPr lang="en-CA" b="1" dirty="0" err="1">
              <a:solidFill>
                <a:schemeClr val="bg1"/>
              </a:solidFill>
            </a:endParaRPr>
          </a:p>
        </p:txBody>
      </p:sp>
      <p:sp>
        <p:nvSpPr>
          <p:cNvPr id="23" name="TextBox 22">
            <a:extLst>
              <a:ext uri="{FF2B5EF4-FFF2-40B4-BE49-F238E27FC236}">
                <a16:creationId xmlns:a16="http://schemas.microsoft.com/office/drawing/2014/main" id="{D6033123-CD80-7F88-FB49-05728D7AF5C9}"/>
              </a:ext>
            </a:extLst>
          </p:cNvPr>
          <p:cNvSpPr txBox="1"/>
          <p:nvPr/>
        </p:nvSpPr>
        <p:spPr>
          <a:xfrm>
            <a:off x="8365066" y="2705203"/>
            <a:ext cx="3631892" cy="369332"/>
          </a:xfrm>
          <a:prstGeom prst="rect">
            <a:avLst/>
          </a:prstGeom>
          <a:noFill/>
        </p:spPr>
        <p:txBody>
          <a:bodyPr wrap="none" rtlCol="0">
            <a:spAutoFit/>
          </a:bodyPr>
          <a:lstStyle/>
          <a:p>
            <a:pPr algn="l"/>
            <a:r>
              <a:rPr lang="en-US" b="1" dirty="0">
                <a:solidFill>
                  <a:schemeClr val="bg1"/>
                </a:solidFill>
              </a:rPr>
              <a:t>Can we call people[0].</a:t>
            </a:r>
            <a:r>
              <a:rPr lang="en-US" b="1" dirty="0" err="1">
                <a:solidFill>
                  <a:schemeClr val="bg1"/>
                </a:solidFill>
              </a:rPr>
              <a:t>drawSword</a:t>
            </a:r>
            <a:r>
              <a:rPr lang="en-US" b="1" dirty="0">
                <a:solidFill>
                  <a:schemeClr val="bg1"/>
                </a:solidFill>
              </a:rPr>
              <a:t>()?</a:t>
            </a:r>
            <a:endParaRPr lang="en-CA" b="1" dirty="0" err="1">
              <a:solidFill>
                <a:schemeClr val="bg1"/>
              </a:solidFill>
            </a:endParaRPr>
          </a:p>
        </p:txBody>
      </p:sp>
      <p:sp>
        <p:nvSpPr>
          <p:cNvPr id="24" name="TextBox 23">
            <a:extLst>
              <a:ext uri="{FF2B5EF4-FFF2-40B4-BE49-F238E27FC236}">
                <a16:creationId xmlns:a16="http://schemas.microsoft.com/office/drawing/2014/main" id="{D295F6BE-8E77-8620-6AE2-6E827C1630AA}"/>
              </a:ext>
            </a:extLst>
          </p:cNvPr>
          <p:cNvSpPr txBox="1"/>
          <p:nvPr/>
        </p:nvSpPr>
        <p:spPr>
          <a:xfrm>
            <a:off x="8365066" y="4523821"/>
            <a:ext cx="3310567" cy="923330"/>
          </a:xfrm>
          <a:prstGeom prst="rect">
            <a:avLst/>
          </a:prstGeom>
          <a:noFill/>
        </p:spPr>
        <p:txBody>
          <a:bodyPr wrap="square" rtlCol="0">
            <a:spAutoFit/>
          </a:bodyPr>
          <a:lstStyle/>
          <a:p>
            <a:pPr algn="l"/>
            <a:r>
              <a:rPr lang="en-US" b="1" dirty="0">
                <a:solidFill>
                  <a:schemeClr val="bg1"/>
                </a:solidFill>
                <a:effectLst>
                  <a:glow rad="101600">
                    <a:srgbClr val="FF00FF">
                      <a:alpha val="60000"/>
                    </a:srgbClr>
                  </a:glow>
                </a:effectLst>
              </a:rPr>
              <a:t>Bottom line: Any object is seen through the lens of the reference Variable type</a:t>
            </a:r>
            <a:endParaRPr lang="en-CA" b="1" dirty="0" err="1">
              <a:solidFill>
                <a:schemeClr val="bg1"/>
              </a:solidFill>
              <a:effectLst>
                <a:glow rad="101600">
                  <a:srgbClr val="FF00FF">
                    <a:alpha val="60000"/>
                  </a:srgbClr>
                </a:glow>
              </a:effectLst>
            </a:endParaRPr>
          </a:p>
        </p:txBody>
      </p:sp>
      <p:pic>
        <p:nvPicPr>
          <p:cNvPr id="28" name="Picture 2">
            <a:extLst>
              <a:ext uri="{FF2B5EF4-FFF2-40B4-BE49-F238E27FC236}">
                <a16:creationId xmlns:a16="http://schemas.microsoft.com/office/drawing/2014/main" id="{77983500-7E73-ADFB-78DA-F3EDFF4DCB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4032855" y="2855579"/>
            <a:ext cx="367088" cy="565556"/>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3DD1425C-4B2A-6E9B-E8D5-0DE00D78A0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4190701" y="3270144"/>
            <a:ext cx="367088" cy="565556"/>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15614B6D-7B27-8631-C5EB-61B5BE7A848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4313486" y="3706783"/>
            <a:ext cx="367088" cy="565556"/>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12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par>
                          <p:cTn id="20" fill="hold">
                            <p:stCondLst>
                              <p:cond delay="25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3000"/>
                            </p:stCondLst>
                            <p:childTnLst>
                              <p:par>
                                <p:cTn id="25" presetID="53" presetClass="entr" presetSubtype="16"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par>
                          <p:cTn id="30" fill="hold">
                            <p:stCondLst>
                              <p:cond delay="3500"/>
                            </p:stCondLst>
                            <p:childTnLst>
                              <p:par>
                                <p:cTn id="31" presetID="22" presetClass="entr" presetSubtype="4"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childTnLst>
                          </p:cTn>
                        </p:par>
                        <p:par>
                          <p:cTn id="34" fill="hold">
                            <p:stCondLst>
                              <p:cond delay="4000"/>
                            </p:stCondLst>
                            <p:childTnLst>
                              <p:par>
                                <p:cTn id="35" presetID="53" presetClass="entr" presetSubtype="16"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p:stCondLst>
                              <p:cond delay="5000"/>
                            </p:stCondLst>
                            <p:childTnLst>
                              <p:par>
                                <p:cTn id="45" presetID="53" presetClass="entr" presetSubtype="16"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randombar(horizontal)">
                                      <p:cBhvr>
                                        <p:cTn id="54" dur="500"/>
                                        <p:tgtEl>
                                          <p:spTgt spid="29"/>
                                        </p:tgtEl>
                                      </p:cBhvr>
                                    </p:animEffect>
                                  </p:childTnLst>
                                </p:cTn>
                              </p:par>
                            </p:childTnLst>
                          </p:cTn>
                        </p:par>
                        <p:par>
                          <p:cTn id="55" fill="hold">
                            <p:stCondLst>
                              <p:cond delay="500"/>
                            </p:stCondLst>
                            <p:childTnLst>
                              <p:par>
                                <p:cTn id="56" presetID="14" presetClass="entr" presetSubtype="10" fill="hold"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randombar(horizontal)">
                                      <p:cBhvr>
                                        <p:cTn id="58" dur="500"/>
                                        <p:tgtEl>
                                          <p:spTgt spid="28"/>
                                        </p:tgtEl>
                                      </p:cBhvr>
                                    </p:animEffect>
                                  </p:childTnLst>
                                </p:cTn>
                              </p:par>
                            </p:childTnLst>
                          </p:cTn>
                        </p:par>
                        <p:par>
                          <p:cTn id="59" fill="hold">
                            <p:stCondLst>
                              <p:cond delay="1000"/>
                            </p:stCondLst>
                            <p:childTnLst>
                              <p:par>
                                <p:cTn id="60" presetID="14" presetClass="entr" presetSubtype="10"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randombar(horizontal)">
                                      <p:cBhvr>
                                        <p:cTn id="62" dur="500"/>
                                        <p:tgtEl>
                                          <p:spTgt spid="32"/>
                                        </p:tgtEl>
                                      </p:cBhvr>
                                    </p:animEffect>
                                  </p:childTnLst>
                                </p:cTn>
                              </p:par>
                            </p:childTnLst>
                          </p:cTn>
                        </p:par>
                        <p:par>
                          <p:cTn id="63" fill="hold">
                            <p:stCondLst>
                              <p:cond delay="1500"/>
                            </p:stCondLst>
                            <p:childTnLst>
                              <p:par>
                                <p:cTn id="64" presetID="14" presetClass="entr" presetSubtype="10" fill="hold"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randombar(horizontal)">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1000"/>
                                        <p:tgtEl>
                                          <p:spTgt spid="31"/>
                                        </p:tgtEl>
                                      </p:cBhvr>
                                    </p:animEffect>
                                    <p:anim calcmode="lin" valueType="num">
                                      <p:cBhvr>
                                        <p:cTn id="72" dur="1000" fill="hold"/>
                                        <p:tgtEl>
                                          <p:spTgt spid="31"/>
                                        </p:tgtEl>
                                        <p:attrNameLst>
                                          <p:attrName>ppt_x</p:attrName>
                                        </p:attrNameLst>
                                      </p:cBhvr>
                                      <p:tavLst>
                                        <p:tav tm="0">
                                          <p:val>
                                            <p:strVal val="#ppt_x"/>
                                          </p:val>
                                        </p:tav>
                                        <p:tav tm="100000">
                                          <p:val>
                                            <p:strVal val="#ppt_x"/>
                                          </p:val>
                                        </p:tav>
                                      </p:tavLst>
                                    </p:anim>
                                    <p:anim calcmode="lin" valueType="num">
                                      <p:cBhvr>
                                        <p:cTn id="7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1000"/>
                                        <p:tgtEl>
                                          <p:spTgt spid="13"/>
                                        </p:tgtEl>
                                      </p:cBhvr>
                                    </p:animEffect>
                                    <p:anim calcmode="lin" valueType="num">
                                      <p:cBhvr>
                                        <p:cTn id="79" dur="1000" fill="hold"/>
                                        <p:tgtEl>
                                          <p:spTgt spid="13"/>
                                        </p:tgtEl>
                                        <p:attrNameLst>
                                          <p:attrName>ppt_x</p:attrName>
                                        </p:attrNameLst>
                                      </p:cBhvr>
                                      <p:tavLst>
                                        <p:tav tm="0">
                                          <p:val>
                                            <p:strVal val="#ppt_x"/>
                                          </p:val>
                                        </p:tav>
                                        <p:tav tm="100000">
                                          <p:val>
                                            <p:strVal val="#ppt_x"/>
                                          </p:val>
                                        </p:tav>
                                      </p:tavLst>
                                    </p:anim>
                                    <p:anim calcmode="lin" valueType="num">
                                      <p:cBhvr>
                                        <p:cTn id="8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1000"/>
                                        <p:tgtEl>
                                          <p:spTgt spid="18"/>
                                        </p:tgtEl>
                                      </p:cBhvr>
                                    </p:animEffect>
                                    <p:anim calcmode="lin" valueType="num">
                                      <p:cBhvr>
                                        <p:cTn id="86" dur="1000" fill="hold"/>
                                        <p:tgtEl>
                                          <p:spTgt spid="18"/>
                                        </p:tgtEl>
                                        <p:attrNameLst>
                                          <p:attrName>ppt_x</p:attrName>
                                        </p:attrNameLst>
                                      </p:cBhvr>
                                      <p:tavLst>
                                        <p:tav tm="0">
                                          <p:val>
                                            <p:strVal val="#ppt_x"/>
                                          </p:val>
                                        </p:tav>
                                        <p:tav tm="100000">
                                          <p:val>
                                            <p:strVal val="#ppt_x"/>
                                          </p:val>
                                        </p:tav>
                                      </p:tavLst>
                                    </p:anim>
                                    <p:anim calcmode="lin" valueType="num">
                                      <p:cBhvr>
                                        <p:cTn id="8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1000"/>
                                        <p:tgtEl>
                                          <p:spTgt spid="23"/>
                                        </p:tgtEl>
                                      </p:cBhvr>
                                    </p:animEffect>
                                    <p:anim calcmode="lin" valueType="num">
                                      <p:cBhvr>
                                        <p:cTn id="93" dur="1000" fill="hold"/>
                                        <p:tgtEl>
                                          <p:spTgt spid="23"/>
                                        </p:tgtEl>
                                        <p:attrNameLst>
                                          <p:attrName>ppt_x</p:attrName>
                                        </p:attrNameLst>
                                      </p:cBhvr>
                                      <p:tavLst>
                                        <p:tav tm="0">
                                          <p:val>
                                            <p:strVal val="#ppt_x"/>
                                          </p:val>
                                        </p:tav>
                                        <p:tav tm="100000">
                                          <p:val>
                                            <p:strVal val="#ppt_x"/>
                                          </p:val>
                                        </p:tav>
                                      </p:tavLst>
                                    </p:anim>
                                    <p:anim calcmode="lin" valueType="num">
                                      <p:cBhvr>
                                        <p:cTn id="9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1000"/>
                                        <p:tgtEl>
                                          <p:spTgt spid="30"/>
                                        </p:tgtEl>
                                      </p:cBhvr>
                                    </p:animEffect>
                                    <p:anim calcmode="lin" valueType="num">
                                      <p:cBhvr>
                                        <p:cTn id="100" dur="1000" fill="hold"/>
                                        <p:tgtEl>
                                          <p:spTgt spid="30"/>
                                        </p:tgtEl>
                                        <p:attrNameLst>
                                          <p:attrName>ppt_x</p:attrName>
                                        </p:attrNameLst>
                                      </p:cBhvr>
                                      <p:tavLst>
                                        <p:tav tm="0">
                                          <p:val>
                                            <p:strVal val="#ppt_x"/>
                                          </p:val>
                                        </p:tav>
                                        <p:tav tm="100000">
                                          <p:val>
                                            <p:strVal val="#ppt_x"/>
                                          </p:val>
                                        </p:tav>
                                      </p:tavLst>
                                    </p:anim>
                                    <p:anim calcmode="lin" valueType="num">
                                      <p:cBhvr>
                                        <p:cTn id="10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fade">
                                      <p:cBhvr>
                                        <p:cTn id="106" dur="1000"/>
                                        <p:tgtEl>
                                          <p:spTgt spid="24"/>
                                        </p:tgtEl>
                                      </p:cBhvr>
                                    </p:animEffect>
                                    <p:anim calcmode="lin" valueType="num">
                                      <p:cBhvr>
                                        <p:cTn id="107" dur="1000" fill="hold"/>
                                        <p:tgtEl>
                                          <p:spTgt spid="24"/>
                                        </p:tgtEl>
                                        <p:attrNameLst>
                                          <p:attrName>ppt_x</p:attrName>
                                        </p:attrNameLst>
                                      </p:cBhvr>
                                      <p:tavLst>
                                        <p:tav tm="0">
                                          <p:val>
                                            <p:strVal val="#ppt_x"/>
                                          </p:val>
                                        </p:tav>
                                        <p:tav tm="100000">
                                          <p:val>
                                            <p:strVal val="#ppt_x"/>
                                          </p:val>
                                        </p:tav>
                                      </p:tavLst>
                                    </p:anim>
                                    <p:anim calcmode="lin" valueType="num">
                                      <p:cBhvr>
                                        <p:cTn id="10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13" grpId="0"/>
      <p:bldP spid="18" grpId="0"/>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C8CF9-01EC-9924-95A4-644AC44413C5}"/>
              </a:ext>
            </a:extLst>
          </p:cNvPr>
          <p:cNvSpPr>
            <a:spLocks noGrp="1"/>
          </p:cNvSpPr>
          <p:nvPr>
            <p:ph type="title"/>
          </p:nvPr>
        </p:nvSpPr>
        <p:spPr/>
        <p:txBody>
          <a:bodyPr/>
          <a:lstStyle/>
          <a:p>
            <a:r>
              <a:rPr lang="en-US" dirty="0"/>
              <a:t>Yourturn1- Part B</a:t>
            </a:r>
            <a:endParaRPr lang="en-CA" dirty="0"/>
          </a:p>
        </p:txBody>
      </p:sp>
      <p:sp>
        <p:nvSpPr>
          <p:cNvPr id="5" name="TextBox 4">
            <a:extLst>
              <a:ext uri="{FF2B5EF4-FFF2-40B4-BE49-F238E27FC236}">
                <a16:creationId xmlns:a16="http://schemas.microsoft.com/office/drawing/2014/main" id="{912C7FFE-FC90-3E0B-AC7D-345007124959}"/>
              </a:ext>
            </a:extLst>
          </p:cNvPr>
          <p:cNvSpPr txBox="1"/>
          <p:nvPr/>
        </p:nvSpPr>
        <p:spPr>
          <a:xfrm>
            <a:off x="10312400" y="6434667"/>
            <a:ext cx="1129220" cy="369332"/>
          </a:xfrm>
          <a:prstGeom prst="rect">
            <a:avLst/>
          </a:prstGeom>
          <a:noFill/>
        </p:spPr>
        <p:txBody>
          <a:bodyPr wrap="none" rtlCol="0">
            <a:spAutoFit/>
          </a:bodyPr>
          <a:lstStyle/>
          <a:p>
            <a:pPr algn="l"/>
            <a:r>
              <a:rPr lang="en-US" b="1" dirty="0">
                <a:solidFill>
                  <a:schemeClr val="bg1"/>
                </a:solidFill>
              </a:rPr>
              <a:t>8 minutes</a:t>
            </a:r>
            <a:endParaRPr lang="en-CA" b="1" dirty="0" err="1">
              <a:solidFill>
                <a:schemeClr val="bg1"/>
              </a:solidFill>
            </a:endParaRPr>
          </a:p>
        </p:txBody>
      </p:sp>
    </p:spTree>
    <p:extLst>
      <p:ext uri="{BB962C8B-B14F-4D97-AF65-F5344CB8AC3E}">
        <p14:creationId xmlns:p14="http://schemas.microsoft.com/office/powerpoint/2010/main" val="1897767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Casting </a:t>
            </a:r>
          </a:p>
        </p:txBody>
      </p:sp>
      <p:sp>
        <p:nvSpPr>
          <p:cNvPr id="3" name="Content Placeholder 2"/>
          <p:cNvSpPr>
            <a:spLocks noGrp="1"/>
          </p:cNvSpPr>
          <p:nvPr>
            <p:ph idx="1"/>
          </p:nvPr>
        </p:nvSpPr>
        <p:spPr/>
        <p:txBody>
          <a:bodyPr>
            <a:normAutofit fontScale="85000" lnSpcReduction="20000"/>
          </a:bodyPr>
          <a:lstStyle/>
          <a:p>
            <a:r>
              <a:rPr lang="en-CA" dirty="0"/>
              <a:t>We can make primitive variables pretend to be a different type than they are.</a:t>
            </a:r>
          </a:p>
          <a:p>
            <a:r>
              <a:rPr lang="en-CA" dirty="0"/>
              <a:t>We call this casting.</a:t>
            </a:r>
          </a:p>
          <a:p>
            <a:r>
              <a:rPr lang="en-CA" dirty="0"/>
              <a:t>To cast from a double to an </a:t>
            </a:r>
            <a:r>
              <a:rPr lang="en-CA" dirty="0" err="1"/>
              <a:t>int</a:t>
            </a:r>
            <a:r>
              <a:rPr lang="en-CA" dirty="0"/>
              <a:t>, we do the following:</a:t>
            </a:r>
          </a:p>
          <a:p>
            <a:r>
              <a:rPr lang="en-CA" dirty="0"/>
              <a:t>  	</a:t>
            </a:r>
            <a:r>
              <a:rPr lang="en-CA" dirty="0" err="1"/>
              <a:t>int</a:t>
            </a:r>
            <a:r>
              <a:rPr lang="en-CA" dirty="0"/>
              <a:t> </a:t>
            </a:r>
            <a:r>
              <a:rPr lang="en-CA" dirty="0" err="1"/>
              <a:t>myInt</a:t>
            </a:r>
            <a:r>
              <a:rPr lang="en-CA" dirty="0"/>
              <a:t> = </a:t>
            </a:r>
            <a:r>
              <a:rPr lang="en-CA" dirty="0">
                <a:solidFill>
                  <a:srgbClr val="FF00FF"/>
                </a:solidFill>
              </a:rPr>
              <a:t>(</a:t>
            </a:r>
            <a:r>
              <a:rPr lang="en-CA" dirty="0" err="1">
                <a:solidFill>
                  <a:srgbClr val="FF00FF"/>
                </a:solidFill>
              </a:rPr>
              <a:t>int</a:t>
            </a:r>
            <a:r>
              <a:rPr lang="en-CA" dirty="0">
                <a:solidFill>
                  <a:srgbClr val="FF00FF"/>
                </a:solidFill>
              </a:rPr>
              <a:t>) </a:t>
            </a:r>
            <a:r>
              <a:rPr lang="en-CA" dirty="0"/>
              <a:t>1.7;</a:t>
            </a:r>
          </a:p>
          <a:p>
            <a:r>
              <a:rPr lang="en-CA" dirty="0"/>
              <a:t>  	</a:t>
            </a:r>
            <a:r>
              <a:rPr lang="en-CA" dirty="0" err="1"/>
              <a:t>myInt</a:t>
            </a:r>
            <a:r>
              <a:rPr lang="en-CA" dirty="0"/>
              <a:t> will be equal to 1</a:t>
            </a:r>
          </a:p>
          <a:p>
            <a:r>
              <a:rPr lang="en-CA" dirty="0"/>
              <a:t>How do suppose you would cast a double into a float?</a:t>
            </a:r>
          </a:p>
          <a:p>
            <a:pPr lvl="1"/>
            <a:r>
              <a:rPr lang="en-CA" dirty="0"/>
              <a:t>  float </a:t>
            </a:r>
            <a:r>
              <a:rPr lang="en-CA" dirty="0" err="1"/>
              <a:t>myFloat</a:t>
            </a:r>
            <a:r>
              <a:rPr lang="en-CA" dirty="0"/>
              <a:t> = ???  2589.5485</a:t>
            </a:r>
          </a:p>
        </p:txBody>
      </p:sp>
    </p:spTree>
    <p:extLst>
      <p:ext uri="{BB962C8B-B14F-4D97-AF65-F5344CB8AC3E}">
        <p14:creationId xmlns:p14="http://schemas.microsoft.com/office/powerpoint/2010/main" val="4277458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When do we get the error?</a:t>
            </a:r>
          </a:p>
        </p:txBody>
      </p:sp>
      <p:sp>
        <p:nvSpPr>
          <p:cNvPr id="3" name="Content Placeholder 2"/>
          <p:cNvSpPr>
            <a:spLocks noGrp="1"/>
          </p:cNvSpPr>
          <p:nvPr>
            <p:ph idx="1"/>
          </p:nvPr>
        </p:nvSpPr>
        <p:spPr>
          <a:xfrm>
            <a:off x="3503712" y="2079154"/>
            <a:ext cx="2880320" cy="4525963"/>
          </a:xfrm>
        </p:spPr>
        <p:txBody>
          <a:bodyPr>
            <a:normAutofit/>
          </a:bodyPr>
          <a:lstStyle/>
          <a:p>
            <a:r>
              <a:rPr lang="en-CA" sz="3200" dirty="0"/>
              <a:t>double</a:t>
            </a:r>
          </a:p>
          <a:p>
            <a:r>
              <a:rPr lang="en-CA" sz="3200" dirty="0"/>
              <a:t>float</a:t>
            </a:r>
          </a:p>
          <a:p>
            <a:r>
              <a:rPr lang="en-CA" sz="3200" dirty="0"/>
              <a:t>long </a:t>
            </a:r>
          </a:p>
          <a:p>
            <a:r>
              <a:rPr lang="en-CA" sz="3200" dirty="0"/>
              <a:t>int</a:t>
            </a:r>
          </a:p>
          <a:p>
            <a:r>
              <a:rPr lang="en-CA" sz="3200" dirty="0"/>
              <a:t>short</a:t>
            </a:r>
          </a:p>
          <a:p>
            <a:r>
              <a:rPr lang="en-CA" sz="3200" dirty="0"/>
              <a:t>byte</a:t>
            </a:r>
          </a:p>
          <a:p>
            <a:endParaRPr lang="en-CA" sz="3200" dirty="0"/>
          </a:p>
          <a:p>
            <a:endParaRPr lang="en-CA" sz="3200" dirty="0"/>
          </a:p>
        </p:txBody>
      </p:sp>
      <p:sp>
        <p:nvSpPr>
          <p:cNvPr id="4" name="Down Arrow 3"/>
          <p:cNvSpPr/>
          <p:nvPr/>
        </p:nvSpPr>
        <p:spPr>
          <a:xfrm rot="10800000" flipH="1">
            <a:off x="1586824" y="2055059"/>
            <a:ext cx="1344149" cy="3600400"/>
          </a:xfrm>
          <a:prstGeom prst="downArrow">
            <a:avLst/>
          </a:prstGeom>
          <a:solidFill>
            <a:srgbClr val="0033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2400" b="1" dirty="0">
                <a:effectLst>
                  <a:outerShdw blurRad="38100" dist="38100" dir="2700000" algn="tl">
                    <a:srgbClr val="000000">
                      <a:alpha val="43137"/>
                    </a:srgbClr>
                  </a:outerShdw>
                </a:effectLst>
              </a:rPr>
              <a:t>No Problem!</a:t>
            </a:r>
          </a:p>
        </p:txBody>
      </p:sp>
      <p:sp>
        <p:nvSpPr>
          <p:cNvPr id="5" name="Down Arrow 4"/>
          <p:cNvSpPr/>
          <p:nvPr/>
        </p:nvSpPr>
        <p:spPr>
          <a:xfrm>
            <a:off x="8902939" y="2253862"/>
            <a:ext cx="1344149" cy="3600400"/>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2400" b="1" dirty="0">
                <a:effectLst>
                  <a:outerShdw blurRad="38100" dist="38100" dir="2700000" algn="tl">
                    <a:srgbClr val="000000">
                      <a:alpha val="43137"/>
                    </a:srgbClr>
                  </a:outerShdw>
                </a:effectLst>
              </a:rPr>
              <a:t>Possible Loss of precision error</a:t>
            </a:r>
          </a:p>
        </p:txBody>
      </p:sp>
      <p:sp>
        <p:nvSpPr>
          <p:cNvPr id="6" name="Rectangle 5"/>
          <p:cNvSpPr/>
          <p:nvPr/>
        </p:nvSpPr>
        <p:spPr>
          <a:xfrm>
            <a:off x="5627262" y="5159401"/>
            <a:ext cx="2496277"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8 bit integer</a:t>
            </a:r>
          </a:p>
        </p:txBody>
      </p:sp>
      <p:sp>
        <p:nvSpPr>
          <p:cNvPr id="7" name="Rectangle 6"/>
          <p:cNvSpPr/>
          <p:nvPr/>
        </p:nvSpPr>
        <p:spPr>
          <a:xfrm>
            <a:off x="5627262" y="4585514"/>
            <a:ext cx="2496277"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16 bit integer</a:t>
            </a:r>
          </a:p>
        </p:txBody>
      </p:sp>
      <p:sp>
        <p:nvSpPr>
          <p:cNvPr id="8" name="Rectangle 7"/>
          <p:cNvSpPr/>
          <p:nvPr/>
        </p:nvSpPr>
        <p:spPr>
          <a:xfrm>
            <a:off x="5627262" y="4011625"/>
            <a:ext cx="2496277"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32 bit integer</a:t>
            </a:r>
          </a:p>
        </p:txBody>
      </p:sp>
      <p:sp>
        <p:nvSpPr>
          <p:cNvPr id="9" name="Rectangle 8"/>
          <p:cNvSpPr/>
          <p:nvPr/>
        </p:nvSpPr>
        <p:spPr>
          <a:xfrm>
            <a:off x="5627262" y="3437736"/>
            <a:ext cx="2496277"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effectLst>
                  <a:outerShdw blurRad="38100" dist="38100" dir="2700000" algn="tl">
                    <a:srgbClr val="000000">
                      <a:alpha val="43137"/>
                    </a:srgbClr>
                  </a:outerShdw>
                </a:effectLst>
              </a:rPr>
              <a:t>64 bit integer</a:t>
            </a:r>
          </a:p>
        </p:txBody>
      </p:sp>
      <p:sp>
        <p:nvSpPr>
          <p:cNvPr id="11" name="Rectangle 10"/>
          <p:cNvSpPr/>
          <p:nvPr/>
        </p:nvSpPr>
        <p:spPr>
          <a:xfrm>
            <a:off x="5627262" y="2863847"/>
            <a:ext cx="2496277"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67" b="1" dirty="0">
                <a:effectLst>
                  <a:outerShdw blurRad="38100" dist="38100" dir="2700000" algn="tl">
                    <a:srgbClr val="000000">
                      <a:alpha val="43137"/>
                    </a:srgbClr>
                  </a:outerShdw>
                </a:effectLst>
              </a:rPr>
              <a:t>32 bit floating point</a:t>
            </a:r>
          </a:p>
        </p:txBody>
      </p:sp>
      <p:sp>
        <p:nvSpPr>
          <p:cNvPr id="12" name="Rectangle 11"/>
          <p:cNvSpPr/>
          <p:nvPr/>
        </p:nvSpPr>
        <p:spPr>
          <a:xfrm>
            <a:off x="5627262" y="2289958"/>
            <a:ext cx="2496277"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867" b="1" dirty="0">
                <a:effectLst>
                  <a:outerShdw blurRad="38100" dist="38100" dir="2700000" algn="tl">
                    <a:srgbClr val="000000">
                      <a:alpha val="43137"/>
                    </a:srgbClr>
                  </a:outerShdw>
                </a:effectLst>
              </a:rPr>
              <a:t>64 bit floating point</a:t>
            </a:r>
          </a:p>
        </p:txBody>
      </p:sp>
      <p:sp>
        <p:nvSpPr>
          <p:cNvPr id="10" name="TextBox 9">
            <a:extLst>
              <a:ext uri="{FF2B5EF4-FFF2-40B4-BE49-F238E27FC236}">
                <a16:creationId xmlns:a16="http://schemas.microsoft.com/office/drawing/2014/main" id="{1027B9C2-828C-60BA-1664-5258E0E60662}"/>
              </a:ext>
            </a:extLst>
          </p:cNvPr>
          <p:cNvSpPr txBox="1"/>
          <p:nvPr/>
        </p:nvSpPr>
        <p:spPr>
          <a:xfrm>
            <a:off x="1024150" y="5852888"/>
            <a:ext cx="3919722" cy="707886"/>
          </a:xfrm>
          <a:prstGeom prst="rect">
            <a:avLst/>
          </a:prstGeom>
          <a:noFill/>
        </p:spPr>
        <p:txBody>
          <a:bodyPr wrap="square" rtlCol="0">
            <a:spAutoFit/>
          </a:bodyPr>
          <a:lstStyle/>
          <a:p>
            <a:r>
              <a:rPr lang="en-US" sz="2000" b="1" dirty="0">
                <a:solidFill>
                  <a:srgbClr val="43FC24"/>
                </a:solidFill>
                <a:effectLst>
                  <a:outerShdw blurRad="38100" dist="38100" dir="2700000" algn="tl">
                    <a:srgbClr val="000000">
                      <a:alpha val="43137"/>
                    </a:srgbClr>
                  </a:outerShdw>
                </a:effectLst>
              </a:rPr>
              <a:t>Upcasting (widening)</a:t>
            </a:r>
          </a:p>
          <a:p>
            <a:pPr marL="285750" indent="-285750">
              <a:buFont typeface="Arial" panose="020B0604020202020204" pitchFamily="34" charset="0"/>
              <a:buChar char="•"/>
            </a:pPr>
            <a:r>
              <a:rPr lang="en-US" sz="2000" b="1" dirty="0">
                <a:solidFill>
                  <a:srgbClr val="43FC24"/>
                </a:solidFill>
                <a:effectLst>
                  <a:outerShdw blurRad="38100" dist="38100" dir="2700000" algn="tl">
                    <a:srgbClr val="000000">
                      <a:alpha val="43137"/>
                    </a:srgbClr>
                  </a:outerShdw>
                </a:effectLst>
              </a:rPr>
              <a:t>Implicit (automatic)</a:t>
            </a:r>
            <a:endParaRPr lang="en-CA" sz="2000" b="1" dirty="0">
              <a:solidFill>
                <a:srgbClr val="43FC24"/>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65E50087-93A5-D304-720F-056DA48CB9AC}"/>
              </a:ext>
            </a:extLst>
          </p:cNvPr>
          <p:cNvSpPr txBox="1"/>
          <p:nvPr/>
        </p:nvSpPr>
        <p:spPr>
          <a:xfrm>
            <a:off x="8300920" y="1452948"/>
            <a:ext cx="3892337" cy="707886"/>
          </a:xfrm>
          <a:prstGeom prst="rect">
            <a:avLst/>
          </a:prstGeom>
          <a:noFill/>
        </p:spPr>
        <p:txBody>
          <a:bodyPr wrap="square" rtlCol="0">
            <a:spAutoFit/>
          </a:bodyPr>
          <a:lstStyle/>
          <a:p>
            <a:r>
              <a:rPr lang="en-US" sz="2000" b="1" dirty="0" err="1">
                <a:solidFill>
                  <a:srgbClr val="FF0000"/>
                </a:solidFill>
                <a:effectLst>
                  <a:outerShdw blurRad="38100" dist="38100" dir="2700000" algn="tl">
                    <a:srgbClr val="000000">
                      <a:alpha val="43137"/>
                    </a:srgbClr>
                  </a:outerShdw>
                </a:effectLst>
              </a:rPr>
              <a:t>Downcasting</a:t>
            </a:r>
            <a:r>
              <a:rPr lang="en-US" sz="2000" b="1" dirty="0">
                <a:solidFill>
                  <a:srgbClr val="FF0000"/>
                </a:solidFill>
                <a:effectLst>
                  <a:outerShdw blurRad="38100" dist="38100" dir="2700000" algn="tl">
                    <a:srgbClr val="000000">
                      <a:alpha val="43137"/>
                    </a:srgbClr>
                  </a:outerShdw>
                </a:effectLst>
              </a:rPr>
              <a:t> (narrowing)</a:t>
            </a:r>
          </a:p>
          <a:p>
            <a:pPr marL="285750" indent="-285750">
              <a:buFont typeface="Arial" panose="020B0604020202020204" pitchFamily="34" charset="0"/>
              <a:buChar char="•"/>
            </a:pPr>
            <a:r>
              <a:rPr lang="en-US" sz="2000" b="1" dirty="0">
                <a:solidFill>
                  <a:srgbClr val="FF0000"/>
                </a:solidFill>
                <a:effectLst>
                  <a:outerShdw blurRad="38100" dist="38100" dir="2700000" algn="tl">
                    <a:srgbClr val="000000">
                      <a:alpha val="43137"/>
                    </a:srgbClr>
                  </a:outerShdw>
                </a:effectLst>
              </a:rPr>
              <a:t>Need to explicitly cast</a:t>
            </a:r>
            <a:endParaRPr lang="en-CA" sz="2000" b="1" dirty="0">
              <a:solidFill>
                <a:srgbClr val="FF0000"/>
              </a:solidFill>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01AA1B1C-A42F-B264-912F-90AA4D944420}"/>
              </a:ext>
            </a:extLst>
          </p:cNvPr>
          <p:cNvSpPr txBox="1"/>
          <p:nvPr/>
        </p:nvSpPr>
        <p:spPr>
          <a:xfrm>
            <a:off x="1550896" y="966041"/>
            <a:ext cx="9090205" cy="369332"/>
          </a:xfrm>
          <a:prstGeom prst="rect">
            <a:avLst/>
          </a:prstGeom>
          <a:noFill/>
        </p:spPr>
        <p:txBody>
          <a:bodyPr wrap="square">
            <a:spAutoFit/>
          </a:bodyPr>
          <a:lstStyle/>
          <a:p>
            <a:r>
              <a:rPr lang="en-US" b="1" dirty="0">
                <a:solidFill>
                  <a:schemeClr val="bg1"/>
                </a:solidFill>
                <a:effectLst/>
              </a:rPr>
              <a:t>  </a:t>
            </a:r>
            <a:r>
              <a:rPr lang="en-US" b="1" dirty="0">
                <a:solidFill>
                  <a:schemeClr val="bg1"/>
                </a:solidFill>
              </a:rPr>
              <a:t>W</a:t>
            </a:r>
            <a:r>
              <a:rPr lang="en-US" b="1" dirty="0">
                <a:solidFill>
                  <a:schemeClr val="bg1"/>
                </a:solidFill>
                <a:effectLst/>
              </a:rPr>
              <a:t>idening casting (happens automatically) vs narrowing casting (requires explicit casting)</a:t>
            </a:r>
          </a:p>
        </p:txBody>
      </p:sp>
      <p:sp>
        <p:nvSpPr>
          <p:cNvPr id="16" name="TextBox 15">
            <a:extLst>
              <a:ext uri="{FF2B5EF4-FFF2-40B4-BE49-F238E27FC236}">
                <a16:creationId xmlns:a16="http://schemas.microsoft.com/office/drawing/2014/main" id="{02C7BE20-0075-A304-AC08-A4B25332266A}"/>
              </a:ext>
            </a:extLst>
          </p:cNvPr>
          <p:cNvSpPr txBox="1"/>
          <p:nvPr/>
        </p:nvSpPr>
        <p:spPr>
          <a:xfrm>
            <a:off x="1550896" y="651169"/>
            <a:ext cx="9090205" cy="369332"/>
          </a:xfrm>
          <a:prstGeom prst="rect">
            <a:avLst/>
          </a:prstGeom>
          <a:noFill/>
        </p:spPr>
        <p:txBody>
          <a:bodyPr wrap="square">
            <a:spAutoFit/>
          </a:bodyPr>
          <a:lstStyle/>
          <a:p>
            <a:r>
              <a:rPr lang="en-US" b="1" dirty="0">
                <a:solidFill>
                  <a:srgbClr val="FF00FF"/>
                </a:solidFill>
                <a:effectLst/>
              </a:rPr>
              <a:t>  </a:t>
            </a:r>
            <a:r>
              <a:rPr lang="en-US" b="1" dirty="0">
                <a:solidFill>
                  <a:srgbClr val="FF00FF"/>
                </a:solidFill>
              </a:rPr>
              <a:t>W</a:t>
            </a:r>
            <a:r>
              <a:rPr lang="en-US" b="1" dirty="0">
                <a:solidFill>
                  <a:srgbClr val="FF00FF"/>
                </a:solidFill>
                <a:effectLst/>
              </a:rPr>
              <a:t>idening casting means going from a smaller number of bits to a larger number of bits</a:t>
            </a:r>
          </a:p>
        </p:txBody>
      </p:sp>
    </p:spTree>
    <p:extLst>
      <p:ext uri="{BB962C8B-B14F-4D97-AF65-F5344CB8AC3E}">
        <p14:creationId xmlns:p14="http://schemas.microsoft.com/office/powerpoint/2010/main" val="2175259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42E4C-B181-1754-2C38-F35CEFA32742}"/>
              </a:ext>
            </a:extLst>
          </p:cNvPr>
          <p:cNvSpPr>
            <a:spLocks noGrp="1"/>
          </p:cNvSpPr>
          <p:nvPr>
            <p:ph type="title"/>
          </p:nvPr>
        </p:nvSpPr>
        <p:spPr>
          <a:xfrm>
            <a:off x="609600" y="173765"/>
            <a:ext cx="10972800" cy="1143000"/>
          </a:xfrm>
        </p:spPr>
        <p:txBody>
          <a:bodyPr/>
          <a:lstStyle/>
          <a:p>
            <a:r>
              <a:rPr lang="en-US" dirty="0"/>
              <a:t>Casting with reference variables works the same way but it is very powerful!</a:t>
            </a:r>
            <a:endParaRPr lang="en-CA" dirty="0"/>
          </a:p>
        </p:txBody>
      </p:sp>
      <p:sp>
        <p:nvSpPr>
          <p:cNvPr id="3" name="Content Placeholder 2">
            <a:extLst>
              <a:ext uri="{FF2B5EF4-FFF2-40B4-BE49-F238E27FC236}">
                <a16:creationId xmlns:a16="http://schemas.microsoft.com/office/drawing/2014/main" id="{01B48F21-1611-6AEC-B5D3-E68C9B1B5C1A}"/>
              </a:ext>
            </a:extLst>
          </p:cNvPr>
          <p:cNvSpPr>
            <a:spLocks noGrp="1"/>
          </p:cNvSpPr>
          <p:nvPr>
            <p:ph idx="1"/>
          </p:nvPr>
        </p:nvSpPr>
        <p:spPr>
          <a:xfrm>
            <a:off x="609600" y="1630032"/>
            <a:ext cx="10972800" cy="4525963"/>
          </a:xfrm>
        </p:spPr>
        <p:txBody>
          <a:bodyPr/>
          <a:lstStyle/>
          <a:p>
            <a:endParaRPr lang="en-CA" dirty="0"/>
          </a:p>
        </p:txBody>
      </p:sp>
    </p:spTree>
    <p:extLst>
      <p:ext uri="{BB962C8B-B14F-4D97-AF65-F5344CB8AC3E}">
        <p14:creationId xmlns:p14="http://schemas.microsoft.com/office/powerpoint/2010/main" val="39774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ABC59-DC22-5C7F-A0A6-8FADF2037E59}"/>
              </a:ext>
            </a:extLst>
          </p:cNvPr>
          <p:cNvSpPr>
            <a:spLocks noGrp="1"/>
          </p:cNvSpPr>
          <p:nvPr>
            <p:ph type="title"/>
          </p:nvPr>
        </p:nvSpPr>
        <p:spPr/>
        <p:txBody>
          <a:bodyPr/>
          <a:lstStyle/>
          <a:p>
            <a:r>
              <a:rPr lang="en-US" dirty="0"/>
              <a:t>Polymorphism</a:t>
            </a:r>
            <a:endParaRPr lang="en-CA" dirty="0"/>
          </a:p>
        </p:txBody>
      </p:sp>
      <p:sp>
        <p:nvSpPr>
          <p:cNvPr id="5" name="Text Placeholder 4">
            <a:extLst>
              <a:ext uri="{FF2B5EF4-FFF2-40B4-BE49-F238E27FC236}">
                <a16:creationId xmlns:a16="http://schemas.microsoft.com/office/drawing/2014/main" id="{B302037A-5F09-B923-4A79-9702BE1C2010}"/>
              </a:ext>
            </a:extLst>
          </p:cNvPr>
          <p:cNvSpPr>
            <a:spLocks noGrp="1"/>
          </p:cNvSpPr>
          <p:nvPr>
            <p:ph type="body" sz="quarter" idx="11"/>
          </p:nvPr>
        </p:nvSpPr>
        <p:spPr/>
        <p:txBody>
          <a:bodyPr/>
          <a:lstStyle/>
          <a:p>
            <a:r>
              <a:rPr lang="en-US" dirty="0"/>
              <a:t>Week-09-polymorphism1.Start – Part D</a:t>
            </a:r>
            <a:endParaRPr lang="en-CA" dirty="0"/>
          </a:p>
        </p:txBody>
      </p:sp>
    </p:spTree>
    <p:extLst>
      <p:ext uri="{BB962C8B-B14F-4D97-AF65-F5344CB8AC3E}">
        <p14:creationId xmlns:p14="http://schemas.microsoft.com/office/powerpoint/2010/main" val="116030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Casting using Polymorphism</a:t>
            </a:r>
          </a:p>
        </p:txBody>
      </p:sp>
      <p:sp>
        <p:nvSpPr>
          <p:cNvPr id="4" name="Down Arrow 3"/>
          <p:cNvSpPr/>
          <p:nvPr/>
        </p:nvSpPr>
        <p:spPr>
          <a:xfrm rot="10800000" flipH="1">
            <a:off x="2230291" y="2443414"/>
            <a:ext cx="1344149" cy="3600400"/>
          </a:xfrm>
          <a:prstGeom prst="downArrow">
            <a:avLst/>
          </a:prstGeom>
          <a:solidFill>
            <a:srgbClr val="0033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CA" sz="2400" b="1" dirty="0">
                <a:effectLst>
                  <a:outerShdw blurRad="38100" dist="38100" dir="2700000" algn="tl">
                    <a:srgbClr val="000000">
                      <a:alpha val="43137"/>
                    </a:srgbClr>
                  </a:outerShdw>
                </a:effectLst>
              </a:rPr>
              <a:t>No Problem!</a:t>
            </a:r>
          </a:p>
        </p:txBody>
      </p:sp>
      <p:sp>
        <p:nvSpPr>
          <p:cNvPr id="5" name="Down Arrow 4"/>
          <p:cNvSpPr/>
          <p:nvPr/>
        </p:nvSpPr>
        <p:spPr>
          <a:xfrm>
            <a:off x="8637840" y="2364689"/>
            <a:ext cx="1344149" cy="3600400"/>
          </a:xfrm>
          <a:prstGeom prst="down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b="1" dirty="0">
                <a:effectLst>
                  <a:outerShdw blurRad="38100" dist="38100" dir="2700000" algn="tl">
                    <a:srgbClr val="000000">
                      <a:alpha val="43137"/>
                    </a:srgbClr>
                  </a:outerShdw>
                </a:effectLst>
              </a:rPr>
              <a:t>We now have access to methods which may not exist in the object</a:t>
            </a:r>
          </a:p>
        </p:txBody>
      </p:sp>
      <p:sp>
        <p:nvSpPr>
          <p:cNvPr id="10" name="TextBox 9">
            <a:extLst>
              <a:ext uri="{FF2B5EF4-FFF2-40B4-BE49-F238E27FC236}">
                <a16:creationId xmlns:a16="http://schemas.microsoft.com/office/drawing/2014/main" id="{1027B9C2-828C-60BA-1664-5258E0E60662}"/>
              </a:ext>
            </a:extLst>
          </p:cNvPr>
          <p:cNvSpPr txBox="1"/>
          <p:nvPr/>
        </p:nvSpPr>
        <p:spPr>
          <a:xfrm>
            <a:off x="1667617" y="6241243"/>
            <a:ext cx="3919722" cy="707886"/>
          </a:xfrm>
          <a:prstGeom prst="rect">
            <a:avLst/>
          </a:prstGeom>
          <a:noFill/>
        </p:spPr>
        <p:txBody>
          <a:bodyPr wrap="square" rtlCol="0">
            <a:spAutoFit/>
          </a:bodyPr>
          <a:lstStyle/>
          <a:p>
            <a:r>
              <a:rPr lang="en-US" sz="2000" b="1" dirty="0">
                <a:solidFill>
                  <a:srgbClr val="43FC24"/>
                </a:solidFill>
                <a:effectLst>
                  <a:outerShdw blurRad="38100" dist="38100" dir="2700000" algn="tl">
                    <a:srgbClr val="000000">
                      <a:alpha val="43137"/>
                    </a:srgbClr>
                  </a:outerShdw>
                </a:effectLst>
              </a:rPr>
              <a:t>Upcasting (widening)</a:t>
            </a:r>
          </a:p>
          <a:p>
            <a:pPr marL="285750" indent="-285750">
              <a:buFont typeface="Arial" panose="020B0604020202020204" pitchFamily="34" charset="0"/>
              <a:buChar char="•"/>
            </a:pPr>
            <a:r>
              <a:rPr lang="en-US" sz="2000" b="1" dirty="0">
                <a:solidFill>
                  <a:srgbClr val="43FC24"/>
                </a:solidFill>
                <a:effectLst>
                  <a:outerShdw blurRad="38100" dist="38100" dir="2700000" algn="tl">
                    <a:srgbClr val="000000">
                      <a:alpha val="43137"/>
                    </a:srgbClr>
                  </a:outerShdw>
                </a:effectLst>
              </a:rPr>
              <a:t>Implicit (automatic)</a:t>
            </a:r>
            <a:endParaRPr lang="en-CA" sz="2000" b="1" dirty="0">
              <a:solidFill>
                <a:srgbClr val="43FC24"/>
              </a:solidFill>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65E50087-93A5-D304-720F-056DA48CB9AC}"/>
              </a:ext>
            </a:extLst>
          </p:cNvPr>
          <p:cNvSpPr txBox="1"/>
          <p:nvPr/>
        </p:nvSpPr>
        <p:spPr>
          <a:xfrm>
            <a:off x="8015541" y="5995867"/>
            <a:ext cx="3892337" cy="707886"/>
          </a:xfrm>
          <a:prstGeom prst="rect">
            <a:avLst/>
          </a:prstGeom>
          <a:noFill/>
        </p:spPr>
        <p:txBody>
          <a:bodyPr wrap="square" rtlCol="0">
            <a:spAutoFit/>
          </a:bodyPr>
          <a:lstStyle/>
          <a:p>
            <a:r>
              <a:rPr lang="en-US" sz="2000" b="1" dirty="0" err="1">
                <a:solidFill>
                  <a:srgbClr val="FF0000"/>
                </a:solidFill>
                <a:effectLst>
                  <a:outerShdw blurRad="38100" dist="38100" dir="2700000" algn="tl">
                    <a:srgbClr val="000000">
                      <a:alpha val="43137"/>
                    </a:srgbClr>
                  </a:outerShdw>
                </a:effectLst>
              </a:rPr>
              <a:t>Downcasting</a:t>
            </a:r>
            <a:r>
              <a:rPr lang="en-US" sz="2000" b="1" dirty="0">
                <a:solidFill>
                  <a:srgbClr val="FF0000"/>
                </a:solidFill>
                <a:effectLst>
                  <a:outerShdw blurRad="38100" dist="38100" dir="2700000" algn="tl">
                    <a:srgbClr val="000000">
                      <a:alpha val="43137"/>
                    </a:srgbClr>
                  </a:outerShdw>
                </a:effectLst>
              </a:rPr>
              <a:t> (narrowing)</a:t>
            </a:r>
          </a:p>
          <a:p>
            <a:pPr marL="285750" indent="-285750">
              <a:buFont typeface="Arial" panose="020B0604020202020204" pitchFamily="34" charset="0"/>
              <a:buChar char="•"/>
            </a:pPr>
            <a:r>
              <a:rPr lang="en-US" sz="2000" b="1" dirty="0">
                <a:solidFill>
                  <a:srgbClr val="FF0000"/>
                </a:solidFill>
                <a:effectLst>
                  <a:outerShdw blurRad="38100" dist="38100" dir="2700000" algn="tl">
                    <a:srgbClr val="000000">
                      <a:alpha val="43137"/>
                    </a:srgbClr>
                  </a:outerShdw>
                </a:effectLst>
              </a:rPr>
              <a:t>Need to explicitly cast</a:t>
            </a:r>
            <a:endParaRPr lang="en-CA" sz="2000" b="1" dirty="0">
              <a:solidFill>
                <a:srgbClr val="FF0000"/>
              </a:solidFill>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01AA1B1C-A42F-B264-912F-90AA4D944420}"/>
              </a:ext>
            </a:extLst>
          </p:cNvPr>
          <p:cNvSpPr txBox="1"/>
          <p:nvPr/>
        </p:nvSpPr>
        <p:spPr>
          <a:xfrm>
            <a:off x="1550896" y="1366172"/>
            <a:ext cx="9090205" cy="369332"/>
          </a:xfrm>
          <a:prstGeom prst="rect">
            <a:avLst/>
          </a:prstGeom>
          <a:noFill/>
        </p:spPr>
        <p:txBody>
          <a:bodyPr wrap="square">
            <a:spAutoFit/>
          </a:bodyPr>
          <a:lstStyle/>
          <a:p>
            <a:r>
              <a:rPr lang="en-US" b="1" dirty="0">
                <a:solidFill>
                  <a:schemeClr val="bg1"/>
                </a:solidFill>
                <a:effectLst/>
              </a:rPr>
              <a:t>  </a:t>
            </a:r>
            <a:r>
              <a:rPr lang="en-US" b="1" dirty="0">
                <a:solidFill>
                  <a:schemeClr val="bg1"/>
                </a:solidFill>
              </a:rPr>
              <a:t>W</a:t>
            </a:r>
            <a:r>
              <a:rPr lang="en-US" b="1" dirty="0">
                <a:solidFill>
                  <a:schemeClr val="bg1"/>
                </a:solidFill>
                <a:effectLst/>
              </a:rPr>
              <a:t>idening casting (happens automatically) vs narrowing casting (requires explicit casting)</a:t>
            </a:r>
          </a:p>
        </p:txBody>
      </p:sp>
      <p:sp>
        <p:nvSpPr>
          <p:cNvPr id="16" name="TextBox 15">
            <a:extLst>
              <a:ext uri="{FF2B5EF4-FFF2-40B4-BE49-F238E27FC236}">
                <a16:creationId xmlns:a16="http://schemas.microsoft.com/office/drawing/2014/main" id="{02C7BE20-0075-A304-AC08-A4B25332266A}"/>
              </a:ext>
            </a:extLst>
          </p:cNvPr>
          <p:cNvSpPr txBox="1"/>
          <p:nvPr/>
        </p:nvSpPr>
        <p:spPr>
          <a:xfrm>
            <a:off x="1474696" y="665662"/>
            <a:ext cx="9090205" cy="646331"/>
          </a:xfrm>
          <a:prstGeom prst="rect">
            <a:avLst/>
          </a:prstGeom>
          <a:noFill/>
        </p:spPr>
        <p:txBody>
          <a:bodyPr wrap="square">
            <a:spAutoFit/>
          </a:bodyPr>
          <a:lstStyle/>
          <a:p>
            <a:pPr algn="ctr"/>
            <a:r>
              <a:rPr lang="en-US" b="1" dirty="0">
                <a:solidFill>
                  <a:srgbClr val="FF00FF"/>
                </a:solidFill>
              </a:rPr>
              <a:t>W</a:t>
            </a:r>
            <a:r>
              <a:rPr lang="en-US" b="1" dirty="0">
                <a:solidFill>
                  <a:srgbClr val="FF00FF"/>
                </a:solidFill>
                <a:effectLst/>
              </a:rPr>
              <a:t>idening casting means </a:t>
            </a:r>
            <a:r>
              <a:rPr lang="en-US" b="1" dirty="0">
                <a:solidFill>
                  <a:srgbClr val="FF00FF"/>
                </a:solidFill>
              </a:rPr>
              <a:t>changing our reference variable to be a parent of itself</a:t>
            </a:r>
          </a:p>
          <a:p>
            <a:pPr algn="ctr"/>
            <a:r>
              <a:rPr lang="en-US" b="1" dirty="0">
                <a:solidFill>
                  <a:srgbClr val="FF00FF"/>
                </a:solidFill>
                <a:effectLst/>
              </a:rPr>
              <a:t>Narrowing casting means changing our refer</a:t>
            </a:r>
            <a:r>
              <a:rPr lang="en-US" b="1" dirty="0">
                <a:solidFill>
                  <a:srgbClr val="FF00FF"/>
                </a:solidFill>
              </a:rPr>
              <a:t>ence variable to be a child of itself</a:t>
            </a:r>
            <a:endParaRPr lang="en-US" b="1" dirty="0">
              <a:solidFill>
                <a:srgbClr val="FF00FF"/>
              </a:solidFill>
              <a:effectLst/>
            </a:endParaRPr>
          </a:p>
        </p:txBody>
      </p:sp>
      <p:pic>
        <p:nvPicPr>
          <p:cNvPr id="18" name="Picture 4" descr="http://www.sixthman.net/blog/wp-content/uploads/2009/09/cartoon-pirate.png">
            <a:extLst>
              <a:ext uri="{FF2B5EF4-FFF2-40B4-BE49-F238E27FC236}">
                <a16:creationId xmlns:a16="http://schemas.microsoft.com/office/drawing/2014/main" id="{9D6F9D4D-0C8A-A99E-58AC-EF19A8BD3B56}"/>
              </a:ext>
            </a:extLst>
          </p:cNvPr>
          <p:cNvPicPr>
            <a:picLocks noChangeAspect="1" noChangeArrowheads="1"/>
          </p:cNvPicPr>
          <p:nvPr/>
        </p:nvPicPr>
        <p:blipFill>
          <a:blip r:embed="rId3" cstate="print"/>
          <a:srcRect/>
          <a:stretch>
            <a:fillRect/>
          </a:stretch>
        </p:blipFill>
        <p:spPr bwMode="auto">
          <a:xfrm>
            <a:off x="4646139" y="5226425"/>
            <a:ext cx="983376" cy="1276077"/>
          </a:xfrm>
          <a:prstGeom prst="rect">
            <a:avLst/>
          </a:prstGeom>
          <a:noFill/>
        </p:spPr>
      </p:pic>
      <p:sp>
        <p:nvSpPr>
          <p:cNvPr id="19" name="Circle: Hollow 18">
            <a:extLst>
              <a:ext uri="{FF2B5EF4-FFF2-40B4-BE49-F238E27FC236}">
                <a16:creationId xmlns:a16="http://schemas.microsoft.com/office/drawing/2014/main" id="{CE1586A8-C8FE-D670-74F9-9C9B11E559DD}"/>
              </a:ext>
            </a:extLst>
          </p:cNvPr>
          <p:cNvSpPr/>
          <p:nvPr/>
        </p:nvSpPr>
        <p:spPr>
          <a:xfrm>
            <a:off x="4833765" y="2730156"/>
            <a:ext cx="551036" cy="707886"/>
          </a:xfrm>
          <a:prstGeom prst="donut">
            <a:avLst/>
          </a:prstGeom>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solidFill>
                <a:schemeClr val="tx1"/>
              </a:solidFill>
            </a:endParaRPr>
          </a:p>
        </p:txBody>
      </p:sp>
      <p:pic>
        <p:nvPicPr>
          <p:cNvPr id="20" name="Picture 2">
            <a:extLst>
              <a:ext uri="{FF2B5EF4-FFF2-40B4-BE49-F238E27FC236}">
                <a16:creationId xmlns:a16="http://schemas.microsoft.com/office/drawing/2014/main" id="{CD19E712-319B-ECF1-37AB-40065CB6912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4676123" y="3699710"/>
            <a:ext cx="844145" cy="1300536"/>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FC8C57B-B0DA-FEC9-443B-D45D5315E226}"/>
              </a:ext>
            </a:extLst>
          </p:cNvPr>
          <p:cNvSpPr txBox="1"/>
          <p:nvPr/>
        </p:nvSpPr>
        <p:spPr>
          <a:xfrm>
            <a:off x="5670160" y="2930853"/>
            <a:ext cx="2015295" cy="369332"/>
          </a:xfrm>
          <a:prstGeom prst="rect">
            <a:avLst/>
          </a:prstGeom>
          <a:noFill/>
        </p:spPr>
        <p:txBody>
          <a:bodyPr wrap="none" rtlCol="0">
            <a:spAutoFit/>
          </a:bodyPr>
          <a:lstStyle/>
          <a:p>
            <a:pPr algn="l"/>
            <a:r>
              <a:rPr lang="en-US" b="1" dirty="0">
                <a:solidFill>
                  <a:schemeClr val="bg1"/>
                </a:solidFill>
              </a:rPr>
              <a:t>All Object methods</a:t>
            </a:r>
            <a:endParaRPr lang="en-CA" b="1" dirty="0" err="1">
              <a:solidFill>
                <a:schemeClr val="bg1"/>
              </a:solidFill>
            </a:endParaRPr>
          </a:p>
        </p:txBody>
      </p:sp>
      <p:sp>
        <p:nvSpPr>
          <p:cNvPr id="22" name="TextBox 21">
            <a:extLst>
              <a:ext uri="{FF2B5EF4-FFF2-40B4-BE49-F238E27FC236}">
                <a16:creationId xmlns:a16="http://schemas.microsoft.com/office/drawing/2014/main" id="{65D53C93-CC02-982E-10A5-71DA33091BBD}"/>
              </a:ext>
            </a:extLst>
          </p:cNvPr>
          <p:cNvSpPr txBox="1"/>
          <p:nvPr/>
        </p:nvSpPr>
        <p:spPr>
          <a:xfrm>
            <a:off x="5686189" y="3835397"/>
            <a:ext cx="1983236" cy="923330"/>
          </a:xfrm>
          <a:prstGeom prst="rect">
            <a:avLst/>
          </a:prstGeom>
          <a:noFill/>
        </p:spPr>
        <p:txBody>
          <a:bodyPr wrap="square" rtlCol="0">
            <a:spAutoFit/>
          </a:bodyPr>
          <a:lstStyle/>
          <a:p>
            <a:pPr algn="l"/>
            <a:r>
              <a:rPr lang="en-US" b="1" dirty="0">
                <a:solidFill>
                  <a:schemeClr val="bg1"/>
                </a:solidFill>
              </a:rPr>
              <a:t>All Object methods and all Person methods</a:t>
            </a:r>
            <a:endParaRPr lang="en-CA" b="1" dirty="0" err="1">
              <a:solidFill>
                <a:schemeClr val="bg1"/>
              </a:solidFill>
            </a:endParaRPr>
          </a:p>
        </p:txBody>
      </p:sp>
      <p:sp>
        <p:nvSpPr>
          <p:cNvPr id="23" name="TextBox 22">
            <a:extLst>
              <a:ext uri="{FF2B5EF4-FFF2-40B4-BE49-F238E27FC236}">
                <a16:creationId xmlns:a16="http://schemas.microsoft.com/office/drawing/2014/main" id="{A241608F-B992-F095-4692-B5BE6825B57B}"/>
              </a:ext>
            </a:extLst>
          </p:cNvPr>
          <p:cNvSpPr txBox="1"/>
          <p:nvPr/>
        </p:nvSpPr>
        <p:spPr>
          <a:xfrm>
            <a:off x="5796114" y="5226425"/>
            <a:ext cx="1983236" cy="1477328"/>
          </a:xfrm>
          <a:prstGeom prst="rect">
            <a:avLst/>
          </a:prstGeom>
          <a:noFill/>
        </p:spPr>
        <p:txBody>
          <a:bodyPr wrap="square" rtlCol="0">
            <a:spAutoFit/>
          </a:bodyPr>
          <a:lstStyle/>
          <a:p>
            <a:pPr algn="l"/>
            <a:r>
              <a:rPr lang="en-US" b="1" dirty="0">
                <a:solidFill>
                  <a:schemeClr val="bg1"/>
                </a:solidFill>
              </a:rPr>
              <a:t>All Object methods, all Person methods, and all Pirate methods</a:t>
            </a:r>
            <a:endParaRPr lang="en-CA" b="1" dirty="0" err="1">
              <a:solidFill>
                <a:schemeClr val="bg1"/>
              </a:solidFill>
            </a:endParaRPr>
          </a:p>
        </p:txBody>
      </p:sp>
      <p:sp>
        <p:nvSpPr>
          <p:cNvPr id="24" name="TextBox 23">
            <a:extLst>
              <a:ext uri="{FF2B5EF4-FFF2-40B4-BE49-F238E27FC236}">
                <a16:creationId xmlns:a16="http://schemas.microsoft.com/office/drawing/2014/main" id="{FA51E42C-25AD-9E8E-657D-E3D6C6A87D58}"/>
              </a:ext>
            </a:extLst>
          </p:cNvPr>
          <p:cNvSpPr txBox="1"/>
          <p:nvPr/>
        </p:nvSpPr>
        <p:spPr>
          <a:xfrm>
            <a:off x="4899772" y="1888271"/>
            <a:ext cx="3115769" cy="646331"/>
          </a:xfrm>
          <a:prstGeom prst="rect">
            <a:avLst/>
          </a:prstGeom>
          <a:noFill/>
        </p:spPr>
        <p:txBody>
          <a:bodyPr wrap="square" rtlCol="0">
            <a:spAutoFit/>
          </a:bodyPr>
          <a:lstStyle/>
          <a:p>
            <a:pPr algn="ctr"/>
            <a:r>
              <a:rPr lang="en-US" b="1" dirty="0">
                <a:solidFill>
                  <a:schemeClr val="bg1"/>
                </a:solidFill>
                <a:effectLst>
                  <a:glow rad="101600">
                    <a:srgbClr val="FF00FF">
                      <a:alpha val="60000"/>
                    </a:srgbClr>
                  </a:glow>
                </a:effectLst>
              </a:rPr>
              <a:t>Methods that our reference variable has in them</a:t>
            </a:r>
            <a:endParaRPr lang="en-CA" b="1" dirty="0" err="1">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858583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24EFF6-3947-F0D8-0D79-A8EEC63820C9}"/>
              </a:ext>
            </a:extLst>
          </p:cNvPr>
          <p:cNvSpPr>
            <a:spLocks noGrp="1"/>
          </p:cNvSpPr>
          <p:nvPr>
            <p:ph type="body" sz="quarter" idx="10"/>
          </p:nvPr>
        </p:nvSpPr>
        <p:spPr>
          <a:effectLst>
            <a:glow rad="101600">
              <a:srgbClr val="43FC24">
                <a:alpha val="60000"/>
              </a:srgbClr>
            </a:glow>
          </a:effectLst>
        </p:spPr>
        <p:txBody>
          <a:bodyPr>
            <a:normAutofit fontScale="92500" lnSpcReduction="20000"/>
          </a:bodyPr>
          <a:lstStyle/>
          <a:p>
            <a:pPr>
              <a:spcBef>
                <a:spcPts val="1200"/>
              </a:spcBef>
              <a:buClr>
                <a:srgbClr val="43FC24"/>
              </a:buClr>
              <a:buFont typeface="Wingdings" panose="05000000000000000000" pitchFamily="2" charset="2"/>
              <a:buChar char="ü"/>
            </a:pPr>
            <a:r>
              <a:rPr lang="en-US" dirty="0"/>
              <a:t>Remember, when upcasting (moving further up the inheritance chain), the compiler will implicitly cast for us.  </a:t>
            </a:r>
            <a:r>
              <a:rPr lang="en-US" dirty="0">
                <a:effectLst>
                  <a:glow rad="101600">
                    <a:srgbClr val="43FC24">
                      <a:alpha val="60000"/>
                    </a:srgbClr>
                  </a:glow>
                  <a:outerShdw blurRad="38100" dist="38100" dir="2700000" algn="tl">
                    <a:srgbClr val="000000">
                      <a:alpha val="43137"/>
                    </a:srgbClr>
                  </a:outerShdw>
                </a:effectLst>
              </a:rPr>
              <a:t>This is because we can’t break anything by upcasting.</a:t>
            </a:r>
          </a:p>
          <a:p>
            <a:pPr>
              <a:spcBef>
                <a:spcPts val="1200"/>
              </a:spcBef>
              <a:buClr>
                <a:srgbClr val="43FC24"/>
              </a:buClr>
              <a:buFont typeface="Wingdings" panose="05000000000000000000" pitchFamily="2" charset="2"/>
              <a:buChar char="ü"/>
            </a:pPr>
            <a:r>
              <a:rPr lang="en-US" dirty="0"/>
              <a:t>However, when </a:t>
            </a:r>
            <a:r>
              <a:rPr lang="en-US" dirty="0" err="1"/>
              <a:t>downcasting</a:t>
            </a:r>
            <a:r>
              <a:rPr lang="en-US" dirty="0"/>
              <a:t> (moving further down the inheritance chain), we must tell the complier that we know what we’re doing by explicitly casting.</a:t>
            </a:r>
          </a:p>
          <a:p>
            <a:pPr>
              <a:spcBef>
                <a:spcPts val="1200"/>
              </a:spcBef>
              <a:buClr>
                <a:srgbClr val="FF0000"/>
              </a:buClr>
              <a:buFont typeface="Wingdings" panose="05000000000000000000" pitchFamily="2" charset="2"/>
              <a:buChar char="û"/>
            </a:pPr>
            <a:r>
              <a:rPr lang="en-US" dirty="0"/>
              <a:t> </a:t>
            </a:r>
            <a:r>
              <a:rPr lang="en-US" dirty="0">
                <a:effectLst>
                  <a:glow rad="101600">
                    <a:srgbClr val="FF0000">
                      <a:alpha val="60000"/>
                    </a:srgbClr>
                  </a:glow>
                  <a:outerShdw blurRad="38100" dist="38100" dir="2700000" algn="tl">
                    <a:srgbClr val="000000">
                      <a:alpha val="43137"/>
                    </a:srgbClr>
                  </a:outerShdw>
                </a:effectLst>
              </a:rPr>
              <a:t>Remember that, if we downcast incorrectly, we can cause a runtime error!</a:t>
            </a:r>
            <a:endParaRPr lang="en-CA" dirty="0">
              <a:effectLst>
                <a:glow rad="101600">
                  <a:srgbClr val="FF0000">
                    <a:alpha val="60000"/>
                  </a:srgbClr>
                </a:glow>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73859B76-C587-4DD2-B6AF-9B92C340582F}"/>
              </a:ext>
            </a:extLst>
          </p:cNvPr>
          <p:cNvSpPr>
            <a:spLocks noGrp="1"/>
          </p:cNvSpPr>
          <p:nvPr>
            <p:ph type="title"/>
          </p:nvPr>
        </p:nvSpPr>
        <p:spPr/>
        <p:txBody>
          <a:bodyPr/>
          <a:lstStyle/>
          <a:p>
            <a:r>
              <a:rPr lang="en-US" dirty="0"/>
              <a:t>Casting</a:t>
            </a:r>
            <a:endParaRPr lang="en-CA" dirty="0"/>
          </a:p>
        </p:txBody>
      </p:sp>
    </p:spTree>
    <p:extLst>
      <p:ext uri="{BB962C8B-B14F-4D97-AF65-F5344CB8AC3E}">
        <p14:creationId xmlns:p14="http://schemas.microsoft.com/office/powerpoint/2010/main" val="3831407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E7125-A1FE-F9D1-A384-CA9F6A5D7D51}"/>
              </a:ext>
            </a:extLst>
          </p:cNvPr>
          <p:cNvSpPr>
            <a:spLocks noGrp="1"/>
          </p:cNvSpPr>
          <p:nvPr>
            <p:ph type="title"/>
          </p:nvPr>
        </p:nvSpPr>
        <p:spPr/>
        <p:txBody>
          <a:bodyPr/>
          <a:lstStyle/>
          <a:p>
            <a:r>
              <a:rPr lang="en-US" dirty="0"/>
              <a:t>Casting our reference variable</a:t>
            </a:r>
            <a:endParaRPr lang="en-CA" dirty="0"/>
          </a:p>
        </p:txBody>
      </p:sp>
      <p:pic>
        <p:nvPicPr>
          <p:cNvPr id="8" name="Picture 7">
            <a:extLst>
              <a:ext uri="{FF2B5EF4-FFF2-40B4-BE49-F238E27FC236}">
                <a16:creationId xmlns:a16="http://schemas.microsoft.com/office/drawing/2014/main" id="{4DAAC7E0-E4DA-52F1-B8D8-AF4E6827ECB3}"/>
              </a:ext>
            </a:extLst>
          </p:cNvPr>
          <p:cNvPicPr>
            <a:picLocks noChangeAspect="1"/>
          </p:cNvPicPr>
          <p:nvPr/>
        </p:nvPicPr>
        <p:blipFill>
          <a:blip r:embed="rId2"/>
          <a:stretch>
            <a:fillRect/>
          </a:stretch>
        </p:blipFill>
        <p:spPr>
          <a:xfrm>
            <a:off x="356942" y="1595171"/>
            <a:ext cx="6626784" cy="554542"/>
          </a:xfrm>
          <a:prstGeom prst="rect">
            <a:avLst/>
          </a:prstGeom>
        </p:spPr>
      </p:pic>
      <p:pic>
        <p:nvPicPr>
          <p:cNvPr id="4" name="Picture 4" descr="http://www.sixthman.net/blog/wp-content/uploads/2009/09/cartoon-pirate.png">
            <a:extLst>
              <a:ext uri="{FF2B5EF4-FFF2-40B4-BE49-F238E27FC236}">
                <a16:creationId xmlns:a16="http://schemas.microsoft.com/office/drawing/2014/main" id="{896C8F85-3ADF-B7C2-686A-DF99DA8C4EC7}"/>
              </a:ext>
            </a:extLst>
          </p:cNvPr>
          <p:cNvPicPr>
            <a:picLocks noChangeAspect="1" noChangeArrowheads="1"/>
          </p:cNvPicPr>
          <p:nvPr/>
        </p:nvPicPr>
        <p:blipFill>
          <a:blip r:embed="rId3" cstate="print"/>
          <a:srcRect/>
          <a:stretch>
            <a:fillRect/>
          </a:stretch>
        </p:blipFill>
        <p:spPr bwMode="auto">
          <a:xfrm>
            <a:off x="876935" y="516410"/>
            <a:ext cx="1033557" cy="1341195"/>
          </a:xfrm>
          <a:prstGeom prst="rect">
            <a:avLst/>
          </a:prstGeom>
          <a:noFill/>
        </p:spPr>
      </p:pic>
      <p:pic>
        <p:nvPicPr>
          <p:cNvPr id="9" name="Picture 4" descr="http://www.sixthman.net/blog/wp-content/uploads/2009/09/cartoon-pirate.png">
            <a:extLst>
              <a:ext uri="{FF2B5EF4-FFF2-40B4-BE49-F238E27FC236}">
                <a16:creationId xmlns:a16="http://schemas.microsoft.com/office/drawing/2014/main" id="{DFFD0FCB-D22E-3B80-872B-01C310F5E282}"/>
              </a:ext>
            </a:extLst>
          </p:cNvPr>
          <p:cNvPicPr>
            <a:picLocks noChangeAspect="1" noChangeArrowheads="1"/>
          </p:cNvPicPr>
          <p:nvPr/>
        </p:nvPicPr>
        <p:blipFill>
          <a:blip r:embed="rId3" cstate="print"/>
          <a:srcRect/>
          <a:stretch>
            <a:fillRect/>
          </a:stretch>
        </p:blipFill>
        <p:spPr bwMode="auto">
          <a:xfrm>
            <a:off x="4356735" y="565104"/>
            <a:ext cx="1033557" cy="1341196"/>
          </a:xfrm>
          <a:prstGeom prst="rect">
            <a:avLst/>
          </a:prstGeom>
          <a:noFill/>
        </p:spPr>
      </p:pic>
      <p:sp>
        <p:nvSpPr>
          <p:cNvPr id="15" name="TextBox 14">
            <a:extLst>
              <a:ext uri="{FF2B5EF4-FFF2-40B4-BE49-F238E27FC236}">
                <a16:creationId xmlns:a16="http://schemas.microsoft.com/office/drawing/2014/main" id="{F41EFE5F-557A-6B13-5FE2-0D7BA324006A}"/>
              </a:ext>
            </a:extLst>
          </p:cNvPr>
          <p:cNvSpPr txBox="1"/>
          <p:nvPr/>
        </p:nvSpPr>
        <p:spPr>
          <a:xfrm>
            <a:off x="7674135" y="1483776"/>
            <a:ext cx="4983088" cy="1015663"/>
          </a:xfrm>
          <a:prstGeom prst="rect">
            <a:avLst/>
          </a:prstGeom>
          <a:noFill/>
        </p:spPr>
        <p:txBody>
          <a:bodyPr wrap="square" rtlCol="0">
            <a:spAutoFit/>
          </a:bodyPr>
          <a:lstStyle/>
          <a:p>
            <a:pPr algn="l"/>
            <a:r>
              <a:rPr lang="en-US" sz="2000" b="1" dirty="0">
                <a:solidFill>
                  <a:schemeClr val="bg1"/>
                </a:solidFill>
                <a:effectLst>
                  <a:glow rad="101600">
                    <a:srgbClr val="FF00FF">
                      <a:alpha val="60000"/>
                    </a:srgbClr>
                  </a:glow>
                </a:effectLst>
              </a:rPr>
              <a:t>Do </a:t>
            </a:r>
            <a:r>
              <a:rPr lang="en-US" sz="2000" b="1" dirty="0" err="1">
                <a:solidFill>
                  <a:schemeClr val="bg1"/>
                </a:solidFill>
                <a:effectLst>
                  <a:glow rad="101600">
                    <a:srgbClr val="FF00FF">
                      <a:alpha val="60000"/>
                    </a:srgbClr>
                  </a:glow>
                </a:effectLst>
              </a:rPr>
              <a:t>Piratey</a:t>
            </a:r>
            <a:r>
              <a:rPr lang="en-US" sz="2000" b="1" dirty="0">
                <a:solidFill>
                  <a:schemeClr val="bg1"/>
                </a:solidFill>
                <a:effectLst>
                  <a:glow rad="101600">
                    <a:srgbClr val="FF00FF">
                      <a:alpha val="60000"/>
                    </a:srgbClr>
                  </a:glow>
                </a:effectLst>
              </a:rPr>
              <a:t> stuff (including stuff inherited from Person (and stuff inherited from Object)!!!</a:t>
            </a:r>
            <a:endParaRPr lang="en-CA" sz="2000" b="1" dirty="0" err="1">
              <a:solidFill>
                <a:schemeClr val="bg1"/>
              </a:solidFill>
              <a:effectLst>
                <a:glow rad="101600">
                  <a:srgbClr val="FF00FF">
                    <a:alpha val="60000"/>
                  </a:srgbClr>
                </a:glow>
              </a:effectLst>
            </a:endParaRPr>
          </a:p>
        </p:txBody>
      </p:sp>
      <p:pic>
        <p:nvPicPr>
          <p:cNvPr id="12" name="Picture 11">
            <a:extLst>
              <a:ext uri="{FF2B5EF4-FFF2-40B4-BE49-F238E27FC236}">
                <a16:creationId xmlns:a16="http://schemas.microsoft.com/office/drawing/2014/main" id="{906B3472-7DB5-E3FD-0ECD-2B87EA796435}"/>
              </a:ext>
            </a:extLst>
          </p:cNvPr>
          <p:cNvPicPr>
            <a:picLocks noChangeAspect="1"/>
          </p:cNvPicPr>
          <p:nvPr/>
        </p:nvPicPr>
        <p:blipFill>
          <a:blip r:embed="rId4"/>
          <a:stretch>
            <a:fillRect/>
          </a:stretch>
        </p:blipFill>
        <p:spPr>
          <a:xfrm>
            <a:off x="6770636" y="1991608"/>
            <a:ext cx="903499" cy="342707"/>
          </a:xfrm>
          <a:prstGeom prst="rect">
            <a:avLst/>
          </a:prstGeom>
          <a:effectLst>
            <a:glow rad="101600">
              <a:schemeClr val="tx1">
                <a:alpha val="60000"/>
              </a:schemeClr>
            </a:glow>
          </a:effectLst>
        </p:spPr>
      </p:pic>
      <p:pic>
        <p:nvPicPr>
          <p:cNvPr id="2" name="Picture 1">
            <a:extLst>
              <a:ext uri="{FF2B5EF4-FFF2-40B4-BE49-F238E27FC236}">
                <a16:creationId xmlns:a16="http://schemas.microsoft.com/office/drawing/2014/main" id="{F7659453-BAE9-8CF3-D702-6C3C99F1015B}"/>
              </a:ext>
            </a:extLst>
          </p:cNvPr>
          <p:cNvPicPr>
            <a:picLocks noChangeAspect="1"/>
          </p:cNvPicPr>
          <p:nvPr/>
        </p:nvPicPr>
        <p:blipFill>
          <a:blip r:embed="rId5"/>
          <a:stretch>
            <a:fillRect/>
          </a:stretch>
        </p:blipFill>
        <p:spPr>
          <a:xfrm>
            <a:off x="964248" y="5582776"/>
            <a:ext cx="2628697" cy="649791"/>
          </a:xfrm>
          <a:prstGeom prst="rect">
            <a:avLst/>
          </a:prstGeom>
        </p:spPr>
      </p:pic>
      <p:sp>
        <p:nvSpPr>
          <p:cNvPr id="11" name="Circle: Hollow 10">
            <a:extLst>
              <a:ext uri="{FF2B5EF4-FFF2-40B4-BE49-F238E27FC236}">
                <a16:creationId xmlns:a16="http://schemas.microsoft.com/office/drawing/2014/main" id="{E2C9922F-2DB6-60FA-C955-E1DA866237CE}"/>
              </a:ext>
            </a:extLst>
          </p:cNvPr>
          <p:cNvSpPr/>
          <p:nvPr/>
        </p:nvSpPr>
        <p:spPr>
          <a:xfrm>
            <a:off x="1403985" y="5020864"/>
            <a:ext cx="639233" cy="810317"/>
          </a:xfrm>
          <a:prstGeom prst="donut">
            <a:avLst/>
          </a:prstGeom>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solidFill>
                <a:schemeClr val="tx1"/>
              </a:solidFill>
            </a:endParaRPr>
          </a:p>
        </p:txBody>
      </p:sp>
      <p:sp>
        <p:nvSpPr>
          <p:cNvPr id="5" name="TextBox 4">
            <a:extLst>
              <a:ext uri="{FF2B5EF4-FFF2-40B4-BE49-F238E27FC236}">
                <a16:creationId xmlns:a16="http://schemas.microsoft.com/office/drawing/2014/main" id="{E651BA9B-911E-FF87-7898-D14BB7803B9E}"/>
              </a:ext>
            </a:extLst>
          </p:cNvPr>
          <p:cNvSpPr txBox="1"/>
          <p:nvPr/>
        </p:nvSpPr>
        <p:spPr>
          <a:xfrm>
            <a:off x="3882001" y="5374224"/>
            <a:ext cx="4983088" cy="400110"/>
          </a:xfrm>
          <a:prstGeom prst="rect">
            <a:avLst/>
          </a:prstGeom>
          <a:noFill/>
        </p:spPr>
        <p:txBody>
          <a:bodyPr wrap="square" rtlCol="0">
            <a:spAutoFit/>
          </a:bodyPr>
          <a:lstStyle/>
          <a:p>
            <a:pPr algn="l"/>
            <a:r>
              <a:rPr lang="en-US" sz="2000" b="1" dirty="0">
                <a:solidFill>
                  <a:schemeClr val="bg1"/>
                </a:solidFill>
                <a:effectLst>
                  <a:glow rad="101600">
                    <a:srgbClr val="FF00FF">
                      <a:alpha val="60000"/>
                    </a:srgbClr>
                  </a:glow>
                </a:effectLst>
              </a:rPr>
              <a:t>Can only do Object stuff</a:t>
            </a:r>
            <a:endParaRPr lang="en-CA" sz="2000" b="1" dirty="0" err="1">
              <a:solidFill>
                <a:schemeClr val="bg1"/>
              </a:solidFill>
              <a:effectLst>
                <a:glow rad="101600">
                  <a:srgbClr val="FF00FF">
                    <a:alpha val="60000"/>
                  </a:srgbClr>
                </a:glow>
              </a:effectLst>
            </a:endParaRPr>
          </a:p>
        </p:txBody>
      </p:sp>
      <p:pic>
        <p:nvPicPr>
          <p:cNvPr id="18" name="Picture 17">
            <a:extLst>
              <a:ext uri="{FF2B5EF4-FFF2-40B4-BE49-F238E27FC236}">
                <a16:creationId xmlns:a16="http://schemas.microsoft.com/office/drawing/2014/main" id="{01AF48D1-1884-31AF-541D-25103716D97F}"/>
              </a:ext>
            </a:extLst>
          </p:cNvPr>
          <p:cNvPicPr>
            <a:picLocks noChangeAspect="1"/>
          </p:cNvPicPr>
          <p:nvPr/>
        </p:nvPicPr>
        <p:blipFill>
          <a:blip r:embed="rId6"/>
          <a:stretch>
            <a:fillRect/>
          </a:stretch>
        </p:blipFill>
        <p:spPr>
          <a:xfrm>
            <a:off x="849322" y="3449192"/>
            <a:ext cx="2858547" cy="551650"/>
          </a:xfrm>
          <a:prstGeom prst="rect">
            <a:avLst/>
          </a:prstGeom>
        </p:spPr>
      </p:pic>
      <p:pic>
        <p:nvPicPr>
          <p:cNvPr id="20" name="Picture 2">
            <a:extLst>
              <a:ext uri="{FF2B5EF4-FFF2-40B4-BE49-F238E27FC236}">
                <a16:creationId xmlns:a16="http://schemas.microsoft.com/office/drawing/2014/main" id="{CBBA67FC-7B07-D849-3F3A-ED4A3D89A78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1403985" y="2261061"/>
            <a:ext cx="954520" cy="1470586"/>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A8DC360-DA91-DC62-ED9D-A700CB50BEB0}"/>
              </a:ext>
            </a:extLst>
          </p:cNvPr>
          <p:cNvSpPr txBox="1"/>
          <p:nvPr/>
        </p:nvSpPr>
        <p:spPr>
          <a:xfrm>
            <a:off x="3874140" y="3488693"/>
            <a:ext cx="4983088" cy="400110"/>
          </a:xfrm>
          <a:prstGeom prst="rect">
            <a:avLst/>
          </a:prstGeom>
          <a:noFill/>
        </p:spPr>
        <p:txBody>
          <a:bodyPr wrap="square" rtlCol="0">
            <a:spAutoFit/>
          </a:bodyPr>
          <a:lstStyle/>
          <a:p>
            <a:pPr algn="l"/>
            <a:r>
              <a:rPr lang="en-US" sz="2000" b="1" dirty="0">
                <a:solidFill>
                  <a:schemeClr val="bg1"/>
                </a:solidFill>
                <a:effectLst>
                  <a:glow rad="101600">
                    <a:srgbClr val="FF00FF">
                      <a:alpha val="60000"/>
                    </a:srgbClr>
                  </a:glow>
                </a:effectLst>
              </a:rPr>
              <a:t>Can only do Person and Object stuff</a:t>
            </a:r>
            <a:endParaRPr lang="en-CA" sz="2000" b="1" dirty="0" err="1">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3031198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Objects </a:t>
            </a:r>
            <a:r>
              <a:rPr lang="en-US" dirty="0" err="1"/>
              <a:t>objects</a:t>
            </a:r>
            <a:r>
              <a:rPr lang="en-US" dirty="0"/>
              <a:t> everywhere!</a:t>
            </a:r>
          </a:p>
        </p:txBody>
      </p:sp>
      <p:sp>
        <p:nvSpPr>
          <p:cNvPr id="3" name="Content Placeholder 2"/>
          <p:cNvSpPr>
            <a:spLocks noGrp="1"/>
          </p:cNvSpPr>
          <p:nvPr>
            <p:ph idx="1"/>
          </p:nvPr>
        </p:nvSpPr>
        <p:spPr/>
        <p:txBody>
          <a:bodyPr>
            <a:normAutofit fontScale="92500"/>
          </a:bodyPr>
          <a:lstStyle/>
          <a:p>
            <a:r>
              <a:rPr lang="en-US" dirty="0"/>
              <a:t>Every time the JVM encounters the </a:t>
            </a:r>
            <a:r>
              <a:rPr lang="en-US" dirty="0">
                <a:effectLst>
                  <a:glow rad="101600">
                    <a:srgbClr val="43FC24">
                      <a:alpha val="60000"/>
                    </a:srgbClr>
                  </a:glow>
                  <a:outerShdw blurRad="38100" dist="38100" dir="2700000" algn="tl">
                    <a:srgbClr val="000000">
                      <a:alpha val="43137"/>
                    </a:srgbClr>
                  </a:outerShdw>
                </a:effectLst>
              </a:rPr>
              <a:t>new</a:t>
            </a:r>
            <a:r>
              <a:rPr lang="en-US" dirty="0"/>
              <a:t> keyword, it instantiates a new object on the heap</a:t>
            </a:r>
          </a:p>
          <a:p>
            <a:r>
              <a:rPr lang="en-US" dirty="0">
                <a:solidFill>
                  <a:srgbClr val="00FF00"/>
                </a:solidFill>
              </a:rPr>
              <a:t>But, what happens to the object when we don’t need it anymore?</a:t>
            </a:r>
          </a:p>
          <a:p>
            <a:r>
              <a:rPr lang="en-US" dirty="0"/>
              <a:t>In languages like C, we would need to manually dispose of the object so that we wouldn’t run out of space in </a:t>
            </a:r>
            <a:r>
              <a:rPr lang="en-US"/>
              <a:t>the heap.</a:t>
            </a:r>
            <a:endParaRPr lang="en-US" dirty="0"/>
          </a:p>
        </p:txBody>
      </p:sp>
    </p:spTree>
    <p:extLst>
      <p:ext uri="{BB962C8B-B14F-4D97-AF65-F5344CB8AC3E}">
        <p14:creationId xmlns:p14="http://schemas.microsoft.com/office/powerpoint/2010/main" val="2082815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8DCA11C-5F36-79D4-31A5-C878575841DE}"/>
              </a:ext>
            </a:extLst>
          </p:cNvPr>
          <p:cNvPicPr>
            <a:picLocks noChangeAspect="1"/>
          </p:cNvPicPr>
          <p:nvPr/>
        </p:nvPicPr>
        <p:blipFill rotWithShape="1">
          <a:blip r:embed="rId2"/>
          <a:srcRect t="35501" r="54252" b="34920"/>
          <a:stretch/>
        </p:blipFill>
        <p:spPr>
          <a:xfrm>
            <a:off x="708171" y="5005531"/>
            <a:ext cx="4088459" cy="533586"/>
          </a:xfrm>
          <a:prstGeom prst="rect">
            <a:avLst/>
          </a:prstGeom>
        </p:spPr>
      </p:pic>
      <p:pic>
        <p:nvPicPr>
          <p:cNvPr id="25" name="Picture 24">
            <a:extLst>
              <a:ext uri="{FF2B5EF4-FFF2-40B4-BE49-F238E27FC236}">
                <a16:creationId xmlns:a16="http://schemas.microsoft.com/office/drawing/2014/main" id="{3B2A58BE-698F-0B12-6FB8-97F12F504D68}"/>
              </a:ext>
            </a:extLst>
          </p:cNvPr>
          <p:cNvPicPr>
            <a:picLocks noChangeAspect="1"/>
          </p:cNvPicPr>
          <p:nvPr/>
        </p:nvPicPr>
        <p:blipFill rotWithShape="1">
          <a:blip r:embed="rId2"/>
          <a:srcRect r="9149" b="71632"/>
          <a:stretch/>
        </p:blipFill>
        <p:spPr>
          <a:xfrm>
            <a:off x="469196" y="4096094"/>
            <a:ext cx="8119327" cy="511754"/>
          </a:xfrm>
          <a:prstGeom prst="rect">
            <a:avLst/>
          </a:prstGeom>
        </p:spPr>
      </p:pic>
      <p:sp>
        <p:nvSpPr>
          <p:cNvPr id="3" name="Title 2">
            <a:extLst>
              <a:ext uri="{FF2B5EF4-FFF2-40B4-BE49-F238E27FC236}">
                <a16:creationId xmlns:a16="http://schemas.microsoft.com/office/drawing/2014/main" id="{370E7125-A1FE-F9D1-A384-CA9F6A5D7D51}"/>
              </a:ext>
            </a:extLst>
          </p:cNvPr>
          <p:cNvSpPr>
            <a:spLocks noGrp="1"/>
          </p:cNvSpPr>
          <p:nvPr>
            <p:ph type="title"/>
          </p:nvPr>
        </p:nvSpPr>
        <p:spPr>
          <a:xfrm>
            <a:off x="-127557" y="-289799"/>
            <a:ext cx="10972800" cy="1143000"/>
          </a:xfrm>
        </p:spPr>
        <p:txBody>
          <a:bodyPr/>
          <a:lstStyle/>
          <a:p>
            <a:r>
              <a:rPr lang="en-US" dirty="0"/>
              <a:t>Let’s go the other way…</a:t>
            </a:r>
            <a:endParaRPr lang="en-CA" dirty="0"/>
          </a:p>
        </p:txBody>
      </p:sp>
      <p:sp>
        <p:nvSpPr>
          <p:cNvPr id="16" name="TextBox 15">
            <a:extLst>
              <a:ext uri="{FF2B5EF4-FFF2-40B4-BE49-F238E27FC236}">
                <a16:creationId xmlns:a16="http://schemas.microsoft.com/office/drawing/2014/main" id="{4E90FEC0-FA85-CD3A-B69E-3025B5633797}"/>
              </a:ext>
            </a:extLst>
          </p:cNvPr>
          <p:cNvSpPr txBox="1"/>
          <p:nvPr/>
        </p:nvSpPr>
        <p:spPr>
          <a:xfrm>
            <a:off x="5176647" y="2495591"/>
            <a:ext cx="4516019" cy="400110"/>
          </a:xfrm>
          <a:prstGeom prst="rect">
            <a:avLst/>
          </a:prstGeom>
          <a:noFill/>
        </p:spPr>
        <p:txBody>
          <a:bodyPr wrap="square" rtlCol="0">
            <a:spAutoFit/>
          </a:bodyPr>
          <a:lstStyle>
            <a:defPPr>
              <a:defRPr lang="en-US"/>
            </a:defPPr>
            <a:lvl1pPr>
              <a:defRPr sz="2000" b="1">
                <a:solidFill>
                  <a:schemeClr val="bg1"/>
                </a:solidFill>
                <a:effectLst>
                  <a:glow rad="101600">
                    <a:srgbClr val="FF00FF">
                      <a:alpha val="60000"/>
                    </a:srgbClr>
                  </a:glow>
                </a:effectLst>
              </a:defRPr>
            </a:lvl1pPr>
          </a:lstStyle>
          <a:p>
            <a:r>
              <a:rPr lang="en-US" dirty="0"/>
              <a:t>Can now do </a:t>
            </a:r>
            <a:r>
              <a:rPr lang="en-US" dirty="0" err="1"/>
              <a:t>piratey</a:t>
            </a:r>
            <a:r>
              <a:rPr lang="en-US" dirty="0"/>
              <a:t> stuff!</a:t>
            </a:r>
            <a:endParaRPr lang="en-CA" dirty="0" err="1"/>
          </a:p>
        </p:txBody>
      </p:sp>
      <p:sp>
        <p:nvSpPr>
          <p:cNvPr id="24" name="TextBox 23">
            <a:extLst>
              <a:ext uri="{FF2B5EF4-FFF2-40B4-BE49-F238E27FC236}">
                <a16:creationId xmlns:a16="http://schemas.microsoft.com/office/drawing/2014/main" id="{74F268C6-7C43-D47E-68F2-2E11CAEF0CF5}"/>
              </a:ext>
            </a:extLst>
          </p:cNvPr>
          <p:cNvSpPr txBox="1"/>
          <p:nvPr/>
        </p:nvSpPr>
        <p:spPr>
          <a:xfrm>
            <a:off x="5730238" y="945193"/>
            <a:ext cx="4516019" cy="707886"/>
          </a:xfrm>
          <a:prstGeom prst="rect">
            <a:avLst/>
          </a:prstGeom>
          <a:noFill/>
        </p:spPr>
        <p:txBody>
          <a:bodyPr wrap="square" rtlCol="0">
            <a:spAutoFit/>
          </a:bodyPr>
          <a:lstStyle>
            <a:defPPr>
              <a:defRPr lang="en-US"/>
            </a:defPPr>
            <a:lvl1pPr>
              <a:defRPr sz="2000" b="1">
                <a:solidFill>
                  <a:schemeClr val="bg1"/>
                </a:solidFill>
                <a:effectLst>
                  <a:glow rad="101600">
                    <a:srgbClr val="FF00FF">
                      <a:alpha val="60000"/>
                    </a:srgbClr>
                  </a:glow>
                </a:effectLst>
              </a:defRPr>
            </a:lvl1pPr>
          </a:lstStyle>
          <a:p>
            <a:r>
              <a:rPr lang="en-US" dirty="0"/>
              <a:t>Can only do Person stuff (And stuff inherited from Object!!!)</a:t>
            </a:r>
            <a:endParaRPr lang="en-CA" dirty="0" err="1"/>
          </a:p>
        </p:txBody>
      </p:sp>
      <p:pic>
        <p:nvPicPr>
          <p:cNvPr id="2" name="Picture 1">
            <a:extLst>
              <a:ext uri="{FF2B5EF4-FFF2-40B4-BE49-F238E27FC236}">
                <a16:creationId xmlns:a16="http://schemas.microsoft.com/office/drawing/2014/main" id="{3A50B92A-6653-2B0F-4BFB-78FD8B6F1491}"/>
              </a:ext>
            </a:extLst>
          </p:cNvPr>
          <p:cNvPicPr>
            <a:picLocks noChangeAspect="1"/>
          </p:cNvPicPr>
          <p:nvPr/>
        </p:nvPicPr>
        <p:blipFill>
          <a:blip r:embed="rId3"/>
          <a:stretch>
            <a:fillRect/>
          </a:stretch>
        </p:blipFill>
        <p:spPr>
          <a:xfrm>
            <a:off x="342490" y="970660"/>
            <a:ext cx="5387748" cy="745626"/>
          </a:xfrm>
          <a:prstGeom prst="rect">
            <a:avLst/>
          </a:prstGeom>
        </p:spPr>
      </p:pic>
      <p:pic>
        <p:nvPicPr>
          <p:cNvPr id="22" name="Picture 4" descr="http://www.sixthman.net/blog/wp-content/uploads/2009/09/cartoon-pirate.png">
            <a:extLst>
              <a:ext uri="{FF2B5EF4-FFF2-40B4-BE49-F238E27FC236}">
                <a16:creationId xmlns:a16="http://schemas.microsoft.com/office/drawing/2014/main" id="{72F0975E-B5C9-FCCC-EA38-4518B046227F}"/>
              </a:ext>
            </a:extLst>
          </p:cNvPr>
          <p:cNvPicPr>
            <a:picLocks noChangeAspect="1" noChangeArrowheads="1"/>
          </p:cNvPicPr>
          <p:nvPr/>
        </p:nvPicPr>
        <p:blipFill>
          <a:blip r:embed="rId4" cstate="print"/>
          <a:srcRect/>
          <a:stretch>
            <a:fillRect/>
          </a:stretch>
        </p:blipFill>
        <p:spPr bwMode="auto">
          <a:xfrm>
            <a:off x="3379864" y="349460"/>
            <a:ext cx="756129" cy="981192"/>
          </a:xfrm>
          <a:prstGeom prst="rect">
            <a:avLst/>
          </a:prstGeom>
          <a:noFill/>
        </p:spPr>
      </p:pic>
      <p:pic>
        <p:nvPicPr>
          <p:cNvPr id="1026" name="Picture 2">
            <a:extLst>
              <a:ext uri="{FF2B5EF4-FFF2-40B4-BE49-F238E27FC236}">
                <a16:creationId xmlns:a16="http://schemas.microsoft.com/office/drawing/2014/main" id="{F7058BD3-B942-E06C-04CD-42794FF4F62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638276" y="173366"/>
            <a:ext cx="794450" cy="1223974"/>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F8F5512-16F0-4730-C34D-DD89D87679E9}"/>
              </a:ext>
            </a:extLst>
          </p:cNvPr>
          <p:cNvPicPr>
            <a:picLocks noChangeAspect="1"/>
          </p:cNvPicPr>
          <p:nvPr/>
        </p:nvPicPr>
        <p:blipFill>
          <a:blip r:embed="rId7"/>
          <a:stretch>
            <a:fillRect/>
          </a:stretch>
        </p:blipFill>
        <p:spPr>
          <a:xfrm>
            <a:off x="223129" y="2425546"/>
            <a:ext cx="4953519" cy="626308"/>
          </a:xfrm>
          <a:prstGeom prst="rect">
            <a:avLst/>
          </a:prstGeom>
        </p:spPr>
      </p:pic>
      <p:pic>
        <p:nvPicPr>
          <p:cNvPr id="7" name="Picture 4" descr="http://www.sixthman.net/blog/wp-content/uploads/2009/09/cartoon-pirate.png">
            <a:extLst>
              <a:ext uri="{FF2B5EF4-FFF2-40B4-BE49-F238E27FC236}">
                <a16:creationId xmlns:a16="http://schemas.microsoft.com/office/drawing/2014/main" id="{2C81DB1B-85EC-5231-2180-8493F38E3CC7}"/>
              </a:ext>
            </a:extLst>
          </p:cNvPr>
          <p:cNvPicPr>
            <a:picLocks noChangeAspect="1" noChangeArrowheads="1"/>
          </p:cNvPicPr>
          <p:nvPr/>
        </p:nvPicPr>
        <p:blipFill>
          <a:blip r:embed="rId4" cstate="print"/>
          <a:srcRect/>
          <a:stretch>
            <a:fillRect/>
          </a:stretch>
        </p:blipFill>
        <p:spPr bwMode="auto">
          <a:xfrm>
            <a:off x="747604" y="1813450"/>
            <a:ext cx="662392" cy="859553"/>
          </a:xfrm>
          <a:prstGeom prst="rect">
            <a:avLst/>
          </a:prstGeom>
          <a:noFill/>
        </p:spPr>
      </p:pic>
      <p:pic>
        <p:nvPicPr>
          <p:cNvPr id="20" name="Picture 2">
            <a:extLst>
              <a:ext uri="{FF2B5EF4-FFF2-40B4-BE49-F238E27FC236}">
                <a16:creationId xmlns:a16="http://schemas.microsoft.com/office/drawing/2014/main" id="{309632B6-88CE-9C08-FF77-CE100DD12A3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1804506" y="1813449"/>
            <a:ext cx="596510" cy="919017"/>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821DC75-54E8-BD3D-87CC-5EE0C04C52D3}"/>
              </a:ext>
            </a:extLst>
          </p:cNvPr>
          <p:cNvPicPr>
            <a:picLocks noChangeAspect="1"/>
          </p:cNvPicPr>
          <p:nvPr/>
        </p:nvPicPr>
        <p:blipFill rotWithShape="1">
          <a:blip r:embed="rId2"/>
          <a:srcRect t="65402" r="42255"/>
          <a:stretch/>
        </p:blipFill>
        <p:spPr>
          <a:xfrm>
            <a:off x="1168561" y="6181249"/>
            <a:ext cx="5160664" cy="624137"/>
          </a:xfrm>
          <a:prstGeom prst="rect">
            <a:avLst/>
          </a:prstGeom>
        </p:spPr>
      </p:pic>
      <p:sp>
        <p:nvSpPr>
          <p:cNvPr id="11" name="Circle: Hollow 10">
            <a:extLst>
              <a:ext uri="{FF2B5EF4-FFF2-40B4-BE49-F238E27FC236}">
                <a16:creationId xmlns:a16="http://schemas.microsoft.com/office/drawing/2014/main" id="{E2C9922F-2DB6-60FA-C955-E1DA866237CE}"/>
              </a:ext>
            </a:extLst>
          </p:cNvPr>
          <p:cNvSpPr/>
          <p:nvPr/>
        </p:nvSpPr>
        <p:spPr>
          <a:xfrm>
            <a:off x="1118744" y="3556749"/>
            <a:ext cx="609277" cy="712473"/>
          </a:xfrm>
          <a:prstGeom prst="donut">
            <a:avLst/>
          </a:prstGeom>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solidFill>
                <a:schemeClr val="tx1"/>
              </a:solidFill>
            </a:endParaRPr>
          </a:p>
        </p:txBody>
      </p:sp>
      <p:pic>
        <p:nvPicPr>
          <p:cNvPr id="14" name="Picture 4" descr="http://www.sixthman.net/blog/wp-content/uploads/2009/09/cartoon-pirate.png">
            <a:extLst>
              <a:ext uri="{FF2B5EF4-FFF2-40B4-BE49-F238E27FC236}">
                <a16:creationId xmlns:a16="http://schemas.microsoft.com/office/drawing/2014/main" id="{D2B809B7-92CE-AB29-3623-852204CAC894}"/>
              </a:ext>
            </a:extLst>
          </p:cNvPr>
          <p:cNvPicPr>
            <a:picLocks noChangeAspect="1" noChangeArrowheads="1"/>
          </p:cNvPicPr>
          <p:nvPr/>
        </p:nvPicPr>
        <p:blipFill>
          <a:blip r:embed="rId4" cstate="print"/>
          <a:srcRect/>
          <a:stretch>
            <a:fillRect/>
          </a:stretch>
        </p:blipFill>
        <p:spPr bwMode="auto">
          <a:xfrm>
            <a:off x="5934160" y="3356628"/>
            <a:ext cx="736897" cy="956235"/>
          </a:xfrm>
          <a:prstGeom prst="rect">
            <a:avLst/>
          </a:prstGeom>
          <a:noFill/>
        </p:spPr>
      </p:pic>
      <p:sp>
        <p:nvSpPr>
          <p:cNvPr id="17" name="TextBox 16">
            <a:extLst>
              <a:ext uri="{FF2B5EF4-FFF2-40B4-BE49-F238E27FC236}">
                <a16:creationId xmlns:a16="http://schemas.microsoft.com/office/drawing/2014/main" id="{8F5C38E2-1863-84CC-4F9E-13789F263792}"/>
              </a:ext>
            </a:extLst>
          </p:cNvPr>
          <p:cNvSpPr txBox="1"/>
          <p:nvPr/>
        </p:nvSpPr>
        <p:spPr>
          <a:xfrm>
            <a:off x="8815246" y="4118916"/>
            <a:ext cx="4516019" cy="400110"/>
          </a:xfrm>
          <a:prstGeom prst="rect">
            <a:avLst/>
          </a:prstGeom>
          <a:noFill/>
        </p:spPr>
        <p:txBody>
          <a:bodyPr wrap="square" rtlCol="0">
            <a:spAutoFit/>
          </a:bodyPr>
          <a:lstStyle>
            <a:defPPr>
              <a:defRPr lang="en-US"/>
            </a:defPPr>
            <a:lvl1pPr>
              <a:defRPr sz="2000" b="1">
                <a:solidFill>
                  <a:schemeClr val="bg1"/>
                </a:solidFill>
                <a:effectLst>
                  <a:glow rad="101600">
                    <a:srgbClr val="FF00FF">
                      <a:alpha val="60000"/>
                    </a:srgbClr>
                  </a:glow>
                </a:effectLst>
              </a:defRPr>
            </a:lvl1pPr>
          </a:lstStyle>
          <a:p>
            <a:r>
              <a:rPr lang="en-US" dirty="0"/>
              <a:t>Can only do Object stuff </a:t>
            </a:r>
            <a:endParaRPr lang="en-CA" dirty="0" err="1"/>
          </a:p>
        </p:txBody>
      </p:sp>
      <p:pic>
        <p:nvPicPr>
          <p:cNvPr id="12" name="Picture 2">
            <a:extLst>
              <a:ext uri="{FF2B5EF4-FFF2-40B4-BE49-F238E27FC236}">
                <a16:creationId xmlns:a16="http://schemas.microsoft.com/office/drawing/2014/main" id="{0172560C-5766-81E2-075F-362A713FE43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1461943" y="4774117"/>
            <a:ext cx="532156" cy="819869"/>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8481C04-9AF5-27D4-3853-A1192594A7CE}"/>
              </a:ext>
            </a:extLst>
          </p:cNvPr>
          <p:cNvSpPr txBox="1"/>
          <p:nvPr/>
        </p:nvSpPr>
        <p:spPr>
          <a:xfrm>
            <a:off x="4796630" y="5049925"/>
            <a:ext cx="4516019" cy="400110"/>
          </a:xfrm>
          <a:prstGeom prst="rect">
            <a:avLst/>
          </a:prstGeom>
          <a:noFill/>
        </p:spPr>
        <p:txBody>
          <a:bodyPr wrap="square" rtlCol="0">
            <a:spAutoFit/>
          </a:bodyPr>
          <a:lstStyle>
            <a:defPPr>
              <a:defRPr lang="en-US"/>
            </a:defPPr>
            <a:lvl1pPr>
              <a:defRPr sz="2000" b="1">
                <a:solidFill>
                  <a:schemeClr val="bg1"/>
                </a:solidFill>
                <a:effectLst>
                  <a:glow rad="101600">
                    <a:srgbClr val="FF00FF">
                      <a:alpha val="60000"/>
                    </a:srgbClr>
                  </a:glow>
                </a:effectLst>
              </a:defRPr>
            </a:lvl1pPr>
          </a:lstStyle>
          <a:p>
            <a:r>
              <a:rPr lang="en-US" dirty="0"/>
              <a:t>Can do Object or Person stuff</a:t>
            </a:r>
            <a:endParaRPr lang="en-CA" dirty="0" err="1"/>
          </a:p>
        </p:txBody>
      </p:sp>
      <p:pic>
        <p:nvPicPr>
          <p:cNvPr id="18" name="Picture 4" descr="http://www.sixthman.net/blog/wp-content/uploads/2009/09/cartoon-pirate.png">
            <a:extLst>
              <a:ext uri="{FF2B5EF4-FFF2-40B4-BE49-F238E27FC236}">
                <a16:creationId xmlns:a16="http://schemas.microsoft.com/office/drawing/2014/main" id="{D31353FE-E9B2-675C-C1D1-55613B67AA2F}"/>
              </a:ext>
            </a:extLst>
          </p:cNvPr>
          <p:cNvPicPr>
            <a:picLocks noChangeAspect="1" noChangeArrowheads="1"/>
          </p:cNvPicPr>
          <p:nvPr/>
        </p:nvPicPr>
        <p:blipFill>
          <a:blip r:embed="rId4" cstate="print"/>
          <a:srcRect/>
          <a:stretch>
            <a:fillRect/>
          </a:stretch>
        </p:blipFill>
        <p:spPr bwMode="auto">
          <a:xfrm>
            <a:off x="1795214" y="5714845"/>
            <a:ext cx="532157" cy="690554"/>
          </a:xfrm>
          <a:prstGeom prst="rect">
            <a:avLst/>
          </a:prstGeom>
          <a:noFill/>
        </p:spPr>
      </p:pic>
      <p:sp>
        <p:nvSpPr>
          <p:cNvPr id="19" name="TextBox 18">
            <a:extLst>
              <a:ext uri="{FF2B5EF4-FFF2-40B4-BE49-F238E27FC236}">
                <a16:creationId xmlns:a16="http://schemas.microsoft.com/office/drawing/2014/main" id="{14A7E442-DE28-16D2-8B26-4EC2438A6B94}"/>
              </a:ext>
            </a:extLst>
          </p:cNvPr>
          <p:cNvSpPr txBox="1"/>
          <p:nvPr/>
        </p:nvSpPr>
        <p:spPr>
          <a:xfrm>
            <a:off x="6329224" y="6257589"/>
            <a:ext cx="4516019" cy="400110"/>
          </a:xfrm>
          <a:prstGeom prst="rect">
            <a:avLst/>
          </a:prstGeom>
          <a:noFill/>
        </p:spPr>
        <p:txBody>
          <a:bodyPr wrap="square" rtlCol="0">
            <a:spAutoFit/>
          </a:bodyPr>
          <a:lstStyle>
            <a:defPPr>
              <a:defRPr lang="en-US"/>
            </a:defPPr>
            <a:lvl1pPr>
              <a:defRPr sz="2000" b="1">
                <a:solidFill>
                  <a:schemeClr val="bg1"/>
                </a:solidFill>
                <a:effectLst>
                  <a:glow rad="101600">
                    <a:srgbClr val="FF00FF">
                      <a:alpha val="60000"/>
                    </a:srgbClr>
                  </a:glow>
                </a:effectLst>
              </a:defRPr>
            </a:lvl1pPr>
          </a:lstStyle>
          <a:p>
            <a:r>
              <a:rPr lang="en-US" dirty="0"/>
              <a:t>Can do Object, Person, ore Pirate stuff</a:t>
            </a:r>
            <a:endParaRPr lang="en-CA" dirty="0" err="1"/>
          </a:p>
        </p:txBody>
      </p:sp>
      <p:pic>
        <p:nvPicPr>
          <p:cNvPr id="29" name="Picture 28">
            <a:extLst>
              <a:ext uri="{FF2B5EF4-FFF2-40B4-BE49-F238E27FC236}">
                <a16:creationId xmlns:a16="http://schemas.microsoft.com/office/drawing/2014/main" id="{91710F71-0F20-4B3C-70A5-3A1FE43326C0}"/>
              </a:ext>
            </a:extLst>
          </p:cNvPr>
          <p:cNvPicPr>
            <a:picLocks noChangeAspect="1"/>
          </p:cNvPicPr>
          <p:nvPr/>
        </p:nvPicPr>
        <p:blipFill rotWithShape="1">
          <a:blip r:embed="rId8"/>
          <a:srcRect t="17599"/>
          <a:stretch/>
        </p:blipFill>
        <p:spPr>
          <a:xfrm>
            <a:off x="2609093" y="5049925"/>
            <a:ext cx="551082" cy="439683"/>
          </a:xfrm>
          <a:prstGeom prst="rect">
            <a:avLst/>
          </a:prstGeom>
        </p:spPr>
      </p:pic>
      <p:sp>
        <p:nvSpPr>
          <p:cNvPr id="26" name="Circle: Hollow 25">
            <a:extLst>
              <a:ext uri="{FF2B5EF4-FFF2-40B4-BE49-F238E27FC236}">
                <a16:creationId xmlns:a16="http://schemas.microsoft.com/office/drawing/2014/main" id="{67C8D784-33E7-71E4-62D8-1DCC49F2C53D}"/>
              </a:ext>
            </a:extLst>
          </p:cNvPr>
          <p:cNvSpPr/>
          <p:nvPr/>
        </p:nvSpPr>
        <p:spPr>
          <a:xfrm>
            <a:off x="2639383" y="4640595"/>
            <a:ext cx="412304" cy="536489"/>
          </a:xfrm>
          <a:prstGeom prst="donut">
            <a:avLst/>
          </a:prstGeom>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solidFill>
                <a:schemeClr val="tx1"/>
              </a:solidFill>
            </a:endParaRPr>
          </a:p>
        </p:txBody>
      </p:sp>
      <p:pic>
        <p:nvPicPr>
          <p:cNvPr id="30" name="Picture 29">
            <a:extLst>
              <a:ext uri="{FF2B5EF4-FFF2-40B4-BE49-F238E27FC236}">
                <a16:creationId xmlns:a16="http://schemas.microsoft.com/office/drawing/2014/main" id="{3BD75EF6-43A7-123E-B9BC-19F37CC58A72}"/>
              </a:ext>
            </a:extLst>
          </p:cNvPr>
          <p:cNvPicPr>
            <a:picLocks noChangeAspect="1"/>
          </p:cNvPicPr>
          <p:nvPr/>
        </p:nvPicPr>
        <p:blipFill rotWithShape="1">
          <a:blip r:embed="rId8"/>
          <a:srcRect r="13510"/>
          <a:stretch/>
        </p:blipFill>
        <p:spPr>
          <a:xfrm>
            <a:off x="2859150" y="6138842"/>
            <a:ext cx="520714" cy="518857"/>
          </a:xfrm>
          <a:prstGeom prst="rect">
            <a:avLst/>
          </a:prstGeom>
        </p:spPr>
      </p:pic>
      <p:sp>
        <p:nvSpPr>
          <p:cNvPr id="27" name="Circle: Hollow 26">
            <a:extLst>
              <a:ext uri="{FF2B5EF4-FFF2-40B4-BE49-F238E27FC236}">
                <a16:creationId xmlns:a16="http://schemas.microsoft.com/office/drawing/2014/main" id="{A3C0FC04-A0F9-C95E-D81B-6698BD7649A7}"/>
              </a:ext>
            </a:extLst>
          </p:cNvPr>
          <p:cNvSpPr/>
          <p:nvPr/>
        </p:nvSpPr>
        <p:spPr>
          <a:xfrm>
            <a:off x="2954023" y="5791878"/>
            <a:ext cx="412304" cy="536489"/>
          </a:xfrm>
          <a:prstGeom prst="donut">
            <a:avLst/>
          </a:prstGeom>
          <a:effectLst>
            <a:glow rad="101600">
              <a:schemeClr val="bg1">
                <a:alpha val="6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CA">
              <a:solidFill>
                <a:schemeClr val="tx1"/>
              </a:solidFill>
            </a:endParaRPr>
          </a:p>
        </p:txBody>
      </p:sp>
      <p:cxnSp>
        <p:nvCxnSpPr>
          <p:cNvPr id="6" name="Straight Connector 5">
            <a:extLst>
              <a:ext uri="{FF2B5EF4-FFF2-40B4-BE49-F238E27FC236}">
                <a16:creationId xmlns:a16="http://schemas.microsoft.com/office/drawing/2014/main" id="{07956913-6A79-61AD-47F1-7D34662F8061}"/>
              </a:ext>
            </a:extLst>
          </p:cNvPr>
          <p:cNvCxnSpPr/>
          <p:nvPr/>
        </p:nvCxnSpPr>
        <p:spPr>
          <a:xfrm>
            <a:off x="70993" y="3271962"/>
            <a:ext cx="11726333" cy="0"/>
          </a:xfrm>
          <a:prstGeom prst="line">
            <a:avLst/>
          </a:prstGeom>
          <a:ln w="38100">
            <a:solidFill>
              <a:schemeClr val="bg1"/>
            </a:solidFill>
          </a:ln>
          <a:effectLst>
            <a:glow rad="101600">
              <a:srgbClr val="00FFFF">
                <a:alpha val="6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625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C8CF9-01EC-9924-95A4-644AC44413C5}"/>
              </a:ext>
            </a:extLst>
          </p:cNvPr>
          <p:cNvSpPr>
            <a:spLocks noGrp="1"/>
          </p:cNvSpPr>
          <p:nvPr>
            <p:ph type="title"/>
          </p:nvPr>
        </p:nvSpPr>
        <p:spPr/>
        <p:txBody>
          <a:bodyPr/>
          <a:lstStyle/>
          <a:p>
            <a:r>
              <a:rPr lang="en-US" dirty="0"/>
              <a:t>Yourturn1- Part C</a:t>
            </a:r>
            <a:endParaRPr lang="en-CA" dirty="0"/>
          </a:p>
        </p:txBody>
      </p:sp>
      <p:sp>
        <p:nvSpPr>
          <p:cNvPr id="5" name="TextBox 4">
            <a:extLst>
              <a:ext uri="{FF2B5EF4-FFF2-40B4-BE49-F238E27FC236}">
                <a16:creationId xmlns:a16="http://schemas.microsoft.com/office/drawing/2014/main" id="{912C7FFE-FC90-3E0B-AC7D-345007124959}"/>
              </a:ext>
            </a:extLst>
          </p:cNvPr>
          <p:cNvSpPr txBox="1"/>
          <p:nvPr/>
        </p:nvSpPr>
        <p:spPr>
          <a:xfrm>
            <a:off x="10312400" y="6434667"/>
            <a:ext cx="1129220" cy="369332"/>
          </a:xfrm>
          <a:prstGeom prst="rect">
            <a:avLst/>
          </a:prstGeom>
          <a:noFill/>
        </p:spPr>
        <p:txBody>
          <a:bodyPr wrap="none" rtlCol="0">
            <a:spAutoFit/>
          </a:bodyPr>
          <a:lstStyle/>
          <a:p>
            <a:pPr algn="l"/>
            <a:r>
              <a:rPr lang="en-US" b="1" dirty="0">
                <a:solidFill>
                  <a:schemeClr val="bg1"/>
                </a:solidFill>
              </a:rPr>
              <a:t>8 minutes</a:t>
            </a:r>
            <a:endParaRPr lang="en-CA" b="1" dirty="0" err="1">
              <a:solidFill>
                <a:schemeClr val="bg1"/>
              </a:solidFill>
            </a:endParaRPr>
          </a:p>
        </p:txBody>
      </p:sp>
    </p:spTree>
    <p:extLst>
      <p:ext uri="{BB962C8B-B14F-4D97-AF65-F5344CB8AC3E}">
        <p14:creationId xmlns:p14="http://schemas.microsoft.com/office/powerpoint/2010/main" val="3035518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ABC59-DC22-5C7F-A0A6-8FADF2037E59}"/>
              </a:ext>
            </a:extLst>
          </p:cNvPr>
          <p:cNvSpPr>
            <a:spLocks noGrp="1"/>
          </p:cNvSpPr>
          <p:nvPr>
            <p:ph type="title"/>
          </p:nvPr>
        </p:nvSpPr>
        <p:spPr/>
        <p:txBody>
          <a:bodyPr/>
          <a:lstStyle/>
          <a:p>
            <a:r>
              <a:rPr lang="en-US" dirty="0"/>
              <a:t>Polymorphism</a:t>
            </a:r>
            <a:endParaRPr lang="en-CA" dirty="0"/>
          </a:p>
        </p:txBody>
      </p:sp>
      <p:sp>
        <p:nvSpPr>
          <p:cNvPr id="5" name="Text Placeholder 4">
            <a:extLst>
              <a:ext uri="{FF2B5EF4-FFF2-40B4-BE49-F238E27FC236}">
                <a16:creationId xmlns:a16="http://schemas.microsoft.com/office/drawing/2014/main" id="{B302037A-5F09-B923-4A79-9702BE1C2010}"/>
              </a:ext>
            </a:extLst>
          </p:cNvPr>
          <p:cNvSpPr>
            <a:spLocks noGrp="1"/>
          </p:cNvSpPr>
          <p:nvPr>
            <p:ph type="body" sz="quarter" idx="11"/>
          </p:nvPr>
        </p:nvSpPr>
        <p:spPr/>
        <p:txBody>
          <a:bodyPr/>
          <a:lstStyle/>
          <a:p>
            <a:r>
              <a:rPr lang="en-US" dirty="0"/>
              <a:t>Week-09-polymorphism1.Start – Part E</a:t>
            </a:r>
            <a:endParaRPr lang="en-CA" dirty="0"/>
          </a:p>
        </p:txBody>
      </p:sp>
    </p:spTree>
    <p:extLst>
      <p:ext uri="{BB962C8B-B14F-4D97-AF65-F5344CB8AC3E}">
        <p14:creationId xmlns:p14="http://schemas.microsoft.com/office/powerpoint/2010/main" val="3500240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946D45-FF29-FCAC-2301-3C77E305924A}"/>
              </a:ext>
            </a:extLst>
          </p:cNvPr>
          <p:cNvSpPr/>
          <p:nvPr/>
        </p:nvSpPr>
        <p:spPr>
          <a:xfrm>
            <a:off x="257905" y="4916247"/>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8" name="Group 7">
            <a:extLst>
              <a:ext uri="{FF2B5EF4-FFF2-40B4-BE49-F238E27FC236}">
                <a16:creationId xmlns:a16="http://schemas.microsoft.com/office/drawing/2014/main" id="{EBED9DA7-672F-55C8-6EF9-B1C7C5828AF0}"/>
              </a:ext>
            </a:extLst>
          </p:cNvPr>
          <p:cNvGrpSpPr/>
          <p:nvPr/>
        </p:nvGrpSpPr>
        <p:grpSpPr>
          <a:xfrm>
            <a:off x="421987" y="5780342"/>
            <a:ext cx="2218446" cy="461665"/>
            <a:chOff x="3326909" y="4299942"/>
            <a:chExt cx="1663835" cy="346249"/>
          </a:xfrm>
        </p:grpSpPr>
        <p:sp>
          <p:nvSpPr>
            <p:cNvPr id="9" name="Rectangle 8">
              <a:extLst>
                <a:ext uri="{FF2B5EF4-FFF2-40B4-BE49-F238E27FC236}">
                  <a16:creationId xmlns:a16="http://schemas.microsoft.com/office/drawing/2014/main" id="{53D225A8-734F-5C8E-0715-D1B14CAC1A67}"/>
                </a:ext>
              </a:extLst>
            </p:cNvPr>
            <p:cNvSpPr/>
            <p:nvPr/>
          </p:nvSpPr>
          <p:spPr>
            <a:xfrm>
              <a:off x="4126648" y="433805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sp>
          <p:nvSpPr>
            <p:cNvPr id="10" name="TextBox 9">
              <a:extLst>
                <a:ext uri="{FF2B5EF4-FFF2-40B4-BE49-F238E27FC236}">
                  <a16:creationId xmlns:a16="http://schemas.microsoft.com/office/drawing/2014/main" id="{F6E58E2A-E11B-C7DC-6794-B394580F30C1}"/>
                </a:ext>
              </a:extLst>
            </p:cNvPr>
            <p:cNvSpPr txBox="1"/>
            <p:nvPr/>
          </p:nvSpPr>
          <p:spPr>
            <a:xfrm>
              <a:off x="3326909" y="4299942"/>
              <a:ext cx="79973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a:t>
              </a:r>
            </a:p>
          </p:txBody>
        </p:sp>
      </p:grpSp>
      <p:graphicFrame>
        <p:nvGraphicFramePr>
          <p:cNvPr id="11" name="Table 11">
            <a:extLst>
              <a:ext uri="{FF2B5EF4-FFF2-40B4-BE49-F238E27FC236}">
                <a16:creationId xmlns:a16="http://schemas.microsoft.com/office/drawing/2014/main" id="{79C189C8-1417-1962-3560-20633401090F}"/>
              </a:ext>
            </a:extLst>
          </p:cNvPr>
          <p:cNvGraphicFramePr>
            <a:graphicFrameLocks noGrp="1"/>
          </p:cNvGraphicFramePr>
          <p:nvPr/>
        </p:nvGraphicFramePr>
        <p:xfrm>
          <a:off x="4030133" y="2878666"/>
          <a:ext cx="1422400" cy="1371600"/>
        </p:xfrm>
        <a:graphic>
          <a:graphicData uri="http://schemas.openxmlformats.org/drawingml/2006/table">
            <a:tbl>
              <a:tblPr firstRow="1" bandRow="1">
                <a:tableStyleId>{69CF1AB2-1976-4502-BF36-3FF5EA218861}</a:tableStyleId>
              </a:tblPr>
              <a:tblGrid>
                <a:gridCol w="1422400">
                  <a:extLst>
                    <a:ext uri="{9D8B030D-6E8A-4147-A177-3AD203B41FA5}">
                      <a16:colId xmlns:a16="http://schemas.microsoft.com/office/drawing/2014/main" val="3316345390"/>
                    </a:ext>
                  </a:extLst>
                </a:gridCol>
              </a:tblGrid>
              <a:tr h="370840">
                <a:tc>
                  <a:txBody>
                    <a:bodyPr/>
                    <a:lstStyle/>
                    <a:p>
                      <a:pPr algn="ctr"/>
                      <a:r>
                        <a:rPr lang="en-US" b="1" dirty="0"/>
                        <a:t>@</a:t>
                      </a:r>
                      <a:endParaRPr lang="en-CA" b="1" dirty="0"/>
                    </a:p>
                  </a:txBody>
                  <a:tcPr/>
                </a:tc>
                <a:extLst>
                  <a:ext uri="{0D108BD9-81ED-4DB2-BD59-A6C34878D82A}">
                    <a16:rowId xmlns:a16="http://schemas.microsoft.com/office/drawing/2014/main" val="3633946663"/>
                  </a:ext>
                </a:extLst>
              </a:tr>
              <a:tr h="370840">
                <a:tc>
                  <a:txBody>
                    <a:bodyPr/>
                    <a:lstStyle/>
                    <a:p>
                      <a:pPr algn="ctr"/>
                      <a:r>
                        <a:rPr lang="en-US" b="1" dirty="0"/>
                        <a:t>@</a:t>
                      </a:r>
                      <a:endParaRPr lang="en-CA" b="1" dirty="0"/>
                    </a:p>
                  </a:txBody>
                  <a:tcPr/>
                </a:tc>
                <a:extLst>
                  <a:ext uri="{0D108BD9-81ED-4DB2-BD59-A6C34878D82A}">
                    <a16:rowId xmlns:a16="http://schemas.microsoft.com/office/drawing/2014/main" val="2302999748"/>
                  </a:ext>
                </a:extLst>
              </a:tr>
              <a:tr h="370840">
                <a:tc>
                  <a:txBody>
                    <a:bodyPr/>
                    <a:lstStyle/>
                    <a:p>
                      <a:pPr algn="ctr"/>
                      <a:r>
                        <a:rPr lang="en-US" b="1" dirty="0"/>
                        <a:t>@</a:t>
                      </a:r>
                      <a:endParaRPr lang="en-CA" b="1" dirty="0"/>
                    </a:p>
                  </a:txBody>
                  <a:tcPr/>
                </a:tc>
                <a:extLst>
                  <a:ext uri="{0D108BD9-81ED-4DB2-BD59-A6C34878D82A}">
                    <a16:rowId xmlns:a16="http://schemas.microsoft.com/office/drawing/2014/main" val="329165436"/>
                  </a:ext>
                </a:extLst>
              </a:tr>
            </a:tbl>
          </a:graphicData>
        </a:graphic>
      </p:graphicFrame>
      <p:cxnSp>
        <p:nvCxnSpPr>
          <p:cNvPr id="12" name="Straight Arrow Connector 11">
            <a:extLst>
              <a:ext uri="{FF2B5EF4-FFF2-40B4-BE49-F238E27FC236}">
                <a16:creationId xmlns:a16="http://schemas.microsoft.com/office/drawing/2014/main" id="{74C9B0EE-53BB-8EA3-78F1-2D7BA5F33DC5}"/>
              </a:ext>
            </a:extLst>
          </p:cNvPr>
          <p:cNvCxnSpPr>
            <a:cxnSpLocks/>
          </p:cNvCxnSpPr>
          <p:nvPr/>
        </p:nvCxnSpPr>
        <p:spPr>
          <a:xfrm flipV="1">
            <a:off x="2406149" y="3429000"/>
            <a:ext cx="1623984" cy="2504646"/>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F18E3EF-718D-5EFB-F2E8-D15368102D7A}"/>
              </a:ext>
            </a:extLst>
          </p:cNvPr>
          <p:cNvSpPr/>
          <p:nvPr/>
        </p:nvSpPr>
        <p:spPr>
          <a:xfrm>
            <a:off x="5977467" y="1370499"/>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4" descr="http://www.sixthman.net/blog/wp-content/uploads/2009/09/cartoon-pirate.png">
            <a:extLst>
              <a:ext uri="{FF2B5EF4-FFF2-40B4-BE49-F238E27FC236}">
                <a16:creationId xmlns:a16="http://schemas.microsoft.com/office/drawing/2014/main" id="{F10B48AF-934E-96FC-F15F-0754C37B4057}"/>
              </a:ext>
            </a:extLst>
          </p:cNvPr>
          <p:cNvPicPr>
            <a:picLocks noChangeAspect="1" noChangeArrowheads="1"/>
          </p:cNvPicPr>
          <p:nvPr/>
        </p:nvPicPr>
        <p:blipFill>
          <a:blip r:embed="rId2" cstate="print"/>
          <a:srcRect/>
          <a:stretch>
            <a:fillRect/>
          </a:stretch>
        </p:blipFill>
        <p:spPr bwMode="auto">
          <a:xfrm>
            <a:off x="6096000" y="1366442"/>
            <a:ext cx="779556" cy="1011591"/>
          </a:xfrm>
          <a:prstGeom prst="rect">
            <a:avLst/>
          </a:prstGeom>
          <a:noFill/>
        </p:spPr>
      </p:pic>
      <p:cxnSp>
        <p:nvCxnSpPr>
          <p:cNvPr id="17" name="Straight Arrow Connector 16">
            <a:extLst>
              <a:ext uri="{FF2B5EF4-FFF2-40B4-BE49-F238E27FC236}">
                <a16:creationId xmlns:a16="http://schemas.microsoft.com/office/drawing/2014/main" id="{EA40079A-C80A-5AEE-4ADF-7DB6BFA7F45A}"/>
              </a:ext>
            </a:extLst>
          </p:cNvPr>
          <p:cNvCxnSpPr>
            <a:cxnSpLocks/>
          </p:cNvCxnSpPr>
          <p:nvPr/>
        </p:nvCxnSpPr>
        <p:spPr>
          <a:xfrm flipV="1">
            <a:off x="4741333" y="2048933"/>
            <a:ext cx="1236134" cy="1075627"/>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EA26920-C260-D0B7-B67D-2CDD208E7F78}"/>
              </a:ext>
            </a:extLst>
          </p:cNvPr>
          <p:cNvSpPr/>
          <p:nvPr/>
        </p:nvSpPr>
        <p:spPr>
          <a:xfrm>
            <a:off x="7294117" y="2261061"/>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2">
            <a:extLst>
              <a:ext uri="{FF2B5EF4-FFF2-40B4-BE49-F238E27FC236}">
                <a16:creationId xmlns:a16="http://schemas.microsoft.com/office/drawing/2014/main" id="{B5A0E3E6-1594-3FF8-7F15-2C7491707C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7496458" y="2295605"/>
            <a:ext cx="631542" cy="972989"/>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C1CB7D13-FE4F-4FA9-4C06-1D91FB7233F4}"/>
              </a:ext>
            </a:extLst>
          </p:cNvPr>
          <p:cNvSpPr/>
          <p:nvPr/>
        </p:nvSpPr>
        <p:spPr>
          <a:xfrm>
            <a:off x="7810273" y="3655394"/>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4" descr="http://www.sixthman.net/blog/wp-content/uploads/2009/09/cartoon-pirate.png">
            <a:extLst>
              <a:ext uri="{FF2B5EF4-FFF2-40B4-BE49-F238E27FC236}">
                <a16:creationId xmlns:a16="http://schemas.microsoft.com/office/drawing/2014/main" id="{93A11889-4A14-B253-A4CC-8B4C786B84D7}"/>
              </a:ext>
            </a:extLst>
          </p:cNvPr>
          <p:cNvPicPr>
            <a:picLocks noChangeAspect="1" noChangeArrowheads="1"/>
          </p:cNvPicPr>
          <p:nvPr/>
        </p:nvPicPr>
        <p:blipFill>
          <a:blip r:embed="rId2" cstate="print"/>
          <a:srcRect/>
          <a:stretch>
            <a:fillRect/>
          </a:stretch>
        </p:blipFill>
        <p:spPr bwMode="auto">
          <a:xfrm>
            <a:off x="7928806" y="3651337"/>
            <a:ext cx="779556" cy="1011591"/>
          </a:xfrm>
          <a:prstGeom prst="rect">
            <a:avLst/>
          </a:prstGeom>
          <a:noFill/>
        </p:spPr>
      </p:pic>
      <p:cxnSp>
        <p:nvCxnSpPr>
          <p:cNvPr id="22" name="Straight Arrow Connector 21">
            <a:extLst>
              <a:ext uri="{FF2B5EF4-FFF2-40B4-BE49-F238E27FC236}">
                <a16:creationId xmlns:a16="http://schemas.microsoft.com/office/drawing/2014/main" id="{C0076BBE-3ECF-69C7-08B2-77E8346ED9E6}"/>
              </a:ext>
            </a:extLst>
          </p:cNvPr>
          <p:cNvCxnSpPr>
            <a:cxnSpLocks/>
            <a:endCxn id="19" idx="2"/>
          </p:cNvCxnSpPr>
          <p:nvPr/>
        </p:nvCxnSpPr>
        <p:spPr>
          <a:xfrm flipV="1">
            <a:off x="4893766" y="2764828"/>
            <a:ext cx="2400351" cy="783100"/>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03467B5-3430-6F09-CD4D-14EA03E07B0B}"/>
              </a:ext>
            </a:extLst>
          </p:cNvPr>
          <p:cNvPicPr>
            <a:picLocks noChangeAspect="1"/>
          </p:cNvPicPr>
          <p:nvPr/>
        </p:nvPicPr>
        <p:blipFill>
          <a:blip r:embed="rId5"/>
          <a:stretch>
            <a:fillRect/>
          </a:stretch>
        </p:blipFill>
        <p:spPr>
          <a:xfrm>
            <a:off x="639372" y="175077"/>
            <a:ext cx="10676190" cy="380952"/>
          </a:xfrm>
          <a:prstGeom prst="rect">
            <a:avLst/>
          </a:prstGeom>
        </p:spPr>
      </p:pic>
      <p:cxnSp>
        <p:nvCxnSpPr>
          <p:cNvPr id="27" name="Straight Arrow Connector 26">
            <a:extLst>
              <a:ext uri="{FF2B5EF4-FFF2-40B4-BE49-F238E27FC236}">
                <a16:creationId xmlns:a16="http://schemas.microsoft.com/office/drawing/2014/main" id="{FD660825-F015-A526-1672-7DC8E88D7B06}"/>
              </a:ext>
            </a:extLst>
          </p:cNvPr>
          <p:cNvCxnSpPr>
            <a:cxnSpLocks/>
          </p:cNvCxnSpPr>
          <p:nvPr/>
        </p:nvCxnSpPr>
        <p:spPr>
          <a:xfrm>
            <a:off x="4989058" y="3998068"/>
            <a:ext cx="2927275" cy="159065"/>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9" name="Picture 2">
            <a:extLst>
              <a:ext uri="{FF2B5EF4-FFF2-40B4-BE49-F238E27FC236}">
                <a16:creationId xmlns:a16="http://schemas.microsoft.com/office/drawing/2014/main" id="{C7C3691C-8DA7-B2A2-BCBB-EF7C637165B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1432827" y="5447151"/>
            <a:ext cx="631542" cy="972989"/>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A622EDD-01EA-C8DA-6E11-A5C9A272573D}"/>
              </a:ext>
            </a:extLst>
          </p:cNvPr>
          <p:cNvSpPr txBox="1"/>
          <p:nvPr/>
        </p:nvSpPr>
        <p:spPr>
          <a:xfrm>
            <a:off x="377011" y="3258464"/>
            <a:ext cx="2185746" cy="1200329"/>
          </a:xfrm>
          <a:prstGeom prst="rect">
            <a:avLst/>
          </a:prstGeom>
          <a:noFill/>
        </p:spPr>
        <p:txBody>
          <a:bodyPr wrap="square" rtlCol="0">
            <a:spAutoFit/>
          </a:bodyPr>
          <a:lstStyle/>
          <a:p>
            <a:pPr algn="l"/>
            <a:r>
              <a:rPr lang="en-US" b="1" dirty="0">
                <a:solidFill>
                  <a:schemeClr val="bg1"/>
                </a:solidFill>
              </a:rPr>
              <a:t>Question: if I type people [0], what kind of object does the JVM see?</a:t>
            </a:r>
            <a:endParaRPr lang="en-CA" b="1" dirty="0" err="1">
              <a:solidFill>
                <a:schemeClr val="bg1"/>
              </a:solidFill>
            </a:endParaRPr>
          </a:p>
        </p:txBody>
      </p:sp>
      <p:sp>
        <p:nvSpPr>
          <p:cNvPr id="31" name="TextBox 30">
            <a:extLst>
              <a:ext uri="{FF2B5EF4-FFF2-40B4-BE49-F238E27FC236}">
                <a16:creationId xmlns:a16="http://schemas.microsoft.com/office/drawing/2014/main" id="{6A802C1C-5898-D39A-1AD2-65C4F6056623}"/>
              </a:ext>
            </a:extLst>
          </p:cNvPr>
          <p:cNvSpPr txBox="1"/>
          <p:nvPr/>
        </p:nvSpPr>
        <p:spPr>
          <a:xfrm>
            <a:off x="5977467" y="5118169"/>
            <a:ext cx="3631892" cy="369332"/>
          </a:xfrm>
          <a:prstGeom prst="rect">
            <a:avLst/>
          </a:prstGeom>
          <a:noFill/>
        </p:spPr>
        <p:txBody>
          <a:bodyPr wrap="none" rtlCol="0">
            <a:spAutoFit/>
          </a:bodyPr>
          <a:lstStyle/>
          <a:p>
            <a:pPr algn="l"/>
            <a:r>
              <a:rPr lang="en-US" b="1" dirty="0">
                <a:solidFill>
                  <a:schemeClr val="bg1"/>
                </a:solidFill>
              </a:rPr>
              <a:t>Can we call people[0].</a:t>
            </a:r>
            <a:r>
              <a:rPr lang="en-US" b="1" dirty="0" err="1">
                <a:solidFill>
                  <a:schemeClr val="bg1"/>
                </a:solidFill>
              </a:rPr>
              <a:t>drawSword</a:t>
            </a:r>
            <a:r>
              <a:rPr lang="en-US" b="1" dirty="0">
                <a:solidFill>
                  <a:schemeClr val="bg1"/>
                </a:solidFill>
              </a:rPr>
              <a:t>()?</a:t>
            </a:r>
            <a:endParaRPr lang="en-CA" b="1" dirty="0" err="1">
              <a:solidFill>
                <a:schemeClr val="bg1"/>
              </a:solidFill>
            </a:endParaRPr>
          </a:p>
        </p:txBody>
      </p:sp>
    </p:spTree>
    <p:extLst>
      <p:ext uri="{BB962C8B-B14F-4D97-AF65-F5344CB8AC3E}">
        <p14:creationId xmlns:p14="http://schemas.microsoft.com/office/powerpoint/2010/main" val="300073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randombar(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946D45-FF29-FCAC-2301-3C77E305924A}"/>
              </a:ext>
            </a:extLst>
          </p:cNvPr>
          <p:cNvSpPr/>
          <p:nvPr/>
        </p:nvSpPr>
        <p:spPr>
          <a:xfrm>
            <a:off x="257905" y="4916247"/>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8" name="Group 7">
            <a:extLst>
              <a:ext uri="{FF2B5EF4-FFF2-40B4-BE49-F238E27FC236}">
                <a16:creationId xmlns:a16="http://schemas.microsoft.com/office/drawing/2014/main" id="{EBED9DA7-672F-55C8-6EF9-B1C7C5828AF0}"/>
              </a:ext>
            </a:extLst>
          </p:cNvPr>
          <p:cNvGrpSpPr/>
          <p:nvPr/>
        </p:nvGrpSpPr>
        <p:grpSpPr>
          <a:xfrm>
            <a:off x="421987" y="5780342"/>
            <a:ext cx="2218446" cy="461665"/>
            <a:chOff x="3326909" y="4299942"/>
            <a:chExt cx="1663835" cy="346249"/>
          </a:xfrm>
        </p:grpSpPr>
        <p:sp>
          <p:nvSpPr>
            <p:cNvPr id="9" name="Rectangle 8">
              <a:extLst>
                <a:ext uri="{FF2B5EF4-FFF2-40B4-BE49-F238E27FC236}">
                  <a16:creationId xmlns:a16="http://schemas.microsoft.com/office/drawing/2014/main" id="{53D225A8-734F-5C8E-0715-D1B14CAC1A67}"/>
                </a:ext>
              </a:extLst>
            </p:cNvPr>
            <p:cNvSpPr/>
            <p:nvPr/>
          </p:nvSpPr>
          <p:spPr>
            <a:xfrm>
              <a:off x="4126648" y="433805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sp>
          <p:nvSpPr>
            <p:cNvPr id="10" name="TextBox 9">
              <a:extLst>
                <a:ext uri="{FF2B5EF4-FFF2-40B4-BE49-F238E27FC236}">
                  <a16:creationId xmlns:a16="http://schemas.microsoft.com/office/drawing/2014/main" id="{F6E58E2A-E11B-C7DC-6794-B394580F30C1}"/>
                </a:ext>
              </a:extLst>
            </p:cNvPr>
            <p:cNvSpPr txBox="1"/>
            <p:nvPr/>
          </p:nvSpPr>
          <p:spPr>
            <a:xfrm>
              <a:off x="3326909" y="4299942"/>
              <a:ext cx="79973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a:t>
              </a:r>
            </a:p>
          </p:txBody>
        </p:sp>
      </p:grpSp>
      <p:graphicFrame>
        <p:nvGraphicFramePr>
          <p:cNvPr id="11" name="Table 11">
            <a:extLst>
              <a:ext uri="{FF2B5EF4-FFF2-40B4-BE49-F238E27FC236}">
                <a16:creationId xmlns:a16="http://schemas.microsoft.com/office/drawing/2014/main" id="{79C189C8-1417-1962-3560-20633401090F}"/>
              </a:ext>
            </a:extLst>
          </p:cNvPr>
          <p:cNvGraphicFramePr>
            <a:graphicFrameLocks noGrp="1"/>
          </p:cNvGraphicFramePr>
          <p:nvPr/>
        </p:nvGraphicFramePr>
        <p:xfrm>
          <a:off x="4030133" y="2878666"/>
          <a:ext cx="1422400" cy="1371600"/>
        </p:xfrm>
        <a:graphic>
          <a:graphicData uri="http://schemas.openxmlformats.org/drawingml/2006/table">
            <a:tbl>
              <a:tblPr firstRow="1" bandRow="1">
                <a:tableStyleId>{69CF1AB2-1976-4502-BF36-3FF5EA218861}</a:tableStyleId>
              </a:tblPr>
              <a:tblGrid>
                <a:gridCol w="1422400">
                  <a:extLst>
                    <a:ext uri="{9D8B030D-6E8A-4147-A177-3AD203B41FA5}">
                      <a16:colId xmlns:a16="http://schemas.microsoft.com/office/drawing/2014/main" val="3316345390"/>
                    </a:ext>
                  </a:extLst>
                </a:gridCol>
              </a:tblGrid>
              <a:tr h="370840">
                <a:tc>
                  <a:txBody>
                    <a:bodyPr/>
                    <a:lstStyle/>
                    <a:p>
                      <a:pPr algn="ctr"/>
                      <a:r>
                        <a:rPr lang="en-US" b="1" dirty="0"/>
                        <a:t>@</a:t>
                      </a:r>
                      <a:endParaRPr lang="en-CA" b="1" dirty="0"/>
                    </a:p>
                  </a:txBody>
                  <a:tcPr/>
                </a:tc>
                <a:extLst>
                  <a:ext uri="{0D108BD9-81ED-4DB2-BD59-A6C34878D82A}">
                    <a16:rowId xmlns:a16="http://schemas.microsoft.com/office/drawing/2014/main" val="3633946663"/>
                  </a:ext>
                </a:extLst>
              </a:tr>
              <a:tr h="370840">
                <a:tc>
                  <a:txBody>
                    <a:bodyPr/>
                    <a:lstStyle/>
                    <a:p>
                      <a:pPr algn="ctr"/>
                      <a:r>
                        <a:rPr lang="en-US" b="1" dirty="0"/>
                        <a:t>@</a:t>
                      </a:r>
                      <a:endParaRPr lang="en-CA" b="1" dirty="0"/>
                    </a:p>
                  </a:txBody>
                  <a:tcPr/>
                </a:tc>
                <a:extLst>
                  <a:ext uri="{0D108BD9-81ED-4DB2-BD59-A6C34878D82A}">
                    <a16:rowId xmlns:a16="http://schemas.microsoft.com/office/drawing/2014/main" val="2302999748"/>
                  </a:ext>
                </a:extLst>
              </a:tr>
              <a:tr h="370840">
                <a:tc>
                  <a:txBody>
                    <a:bodyPr/>
                    <a:lstStyle/>
                    <a:p>
                      <a:pPr algn="ctr"/>
                      <a:r>
                        <a:rPr lang="en-US" b="1" dirty="0"/>
                        <a:t>@</a:t>
                      </a:r>
                      <a:endParaRPr lang="en-CA" b="1" dirty="0"/>
                    </a:p>
                  </a:txBody>
                  <a:tcPr/>
                </a:tc>
                <a:extLst>
                  <a:ext uri="{0D108BD9-81ED-4DB2-BD59-A6C34878D82A}">
                    <a16:rowId xmlns:a16="http://schemas.microsoft.com/office/drawing/2014/main" val="329165436"/>
                  </a:ext>
                </a:extLst>
              </a:tr>
            </a:tbl>
          </a:graphicData>
        </a:graphic>
      </p:graphicFrame>
      <p:cxnSp>
        <p:nvCxnSpPr>
          <p:cNvPr id="12" name="Straight Arrow Connector 11">
            <a:extLst>
              <a:ext uri="{FF2B5EF4-FFF2-40B4-BE49-F238E27FC236}">
                <a16:creationId xmlns:a16="http://schemas.microsoft.com/office/drawing/2014/main" id="{74C9B0EE-53BB-8EA3-78F1-2D7BA5F33DC5}"/>
              </a:ext>
            </a:extLst>
          </p:cNvPr>
          <p:cNvCxnSpPr>
            <a:cxnSpLocks/>
          </p:cNvCxnSpPr>
          <p:nvPr/>
        </p:nvCxnSpPr>
        <p:spPr>
          <a:xfrm flipV="1">
            <a:off x="2406149" y="3429000"/>
            <a:ext cx="1623984" cy="2504646"/>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F18E3EF-718D-5EFB-F2E8-D15368102D7A}"/>
              </a:ext>
            </a:extLst>
          </p:cNvPr>
          <p:cNvSpPr/>
          <p:nvPr/>
        </p:nvSpPr>
        <p:spPr>
          <a:xfrm>
            <a:off x="5977467" y="1370499"/>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4" descr="http://www.sixthman.net/blog/wp-content/uploads/2009/09/cartoon-pirate.png">
            <a:extLst>
              <a:ext uri="{FF2B5EF4-FFF2-40B4-BE49-F238E27FC236}">
                <a16:creationId xmlns:a16="http://schemas.microsoft.com/office/drawing/2014/main" id="{F10B48AF-934E-96FC-F15F-0754C37B4057}"/>
              </a:ext>
            </a:extLst>
          </p:cNvPr>
          <p:cNvPicPr>
            <a:picLocks noChangeAspect="1" noChangeArrowheads="1"/>
          </p:cNvPicPr>
          <p:nvPr/>
        </p:nvPicPr>
        <p:blipFill>
          <a:blip r:embed="rId2" cstate="print"/>
          <a:srcRect/>
          <a:stretch>
            <a:fillRect/>
          </a:stretch>
        </p:blipFill>
        <p:spPr bwMode="auto">
          <a:xfrm>
            <a:off x="6096000" y="1366442"/>
            <a:ext cx="779556" cy="1011591"/>
          </a:xfrm>
          <a:prstGeom prst="rect">
            <a:avLst/>
          </a:prstGeom>
          <a:noFill/>
        </p:spPr>
      </p:pic>
      <p:cxnSp>
        <p:nvCxnSpPr>
          <p:cNvPr id="17" name="Straight Arrow Connector 16">
            <a:extLst>
              <a:ext uri="{FF2B5EF4-FFF2-40B4-BE49-F238E27FC236}">
                <a16:creationId xmlns:a16="http://schemas.microsoft.com/office/drawing/2014/main" id="{EA40079A-C80A-5AEE-4ADF-7DB6BFA7F45A}"/>
              </a:ext>
            </a:extLst>
          </p:cNvPr>
          <p:cNvCxnSpPr>
            <a:cxnSpLocks/>
          </p:cNvCxnSpPr>
          <p:nvPr/>
        </p:nvCxnSpPr>
        <p:spPr>
          <a:xfrm flipV="1">
            <a:off x="4741333" y="2048933"/>
            <a:ext cx="1236134" cy="1075627"/>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EA26920-C260-D0B7-B67D-2CDD208E7F78}"/>
              </a:ext>
            </a:extLst>
          </p:cNvPr>
          <p:cNvSpPr/>
          <p:nvPr/>
        </p:nvSpPr>
        <p:spPr>
          <a:xfrm>
            <a:off x="7294117" y="2261061"/>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2">
            <a:extLst>
              <a:ext uri="{FF2B5EF4-FFF2-40B4-BE49-F238E27FC236}">
                <a16:creationId xmlns:a16="http://schemas.microsoft.com/office/drawing/2014/main" id="{B5A0E3E6-1594-3FF8-7F15-2C7491707C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7496458" y="2295605"/>
            <a:ext cx="631542" cy="972989"/>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C1CB7D13-FE4F-4FA9-4C06-1D91FB7233F4}"/>
              </a:ext>
            </a:extLst>
          </p:cNvPr>
          <p:cNvSpPr/>
          <p:nvPr/>
        </p:nvSpPr>
        <p:spPr>
          <a:xfrm>
            <a:off x="7810273" y="3655394"/>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4" descr="http://www.sixthman.net/blog/wp-content/uploads/2009/09/cartoon-pirate.png">
            <a:extLst>
              <a:ext uri="{FF2B5EF4-FFF2-40B4-BE49-F238E27FC236}">
                <a16:creationId xmlns:a16="http://schemas.microsoft.com/office/drawing/2014/main" id="{93A11889-4A14-B253-A4CC-8B4C786B84D7}"/>
              </a:ext>
            </a:extLst>
          </p:cNvPr>
          <p:cNvPicPr>
            <a:picLocks noChangeAspect="1" noChangeArrowheads="1"/>
          </p:cNvPicPr>
          <p:nvPr/>
        </p:nvPicPr>
        <p:blipFill>
          <a:blip r:embed="rId2" cstate="print"/>
          <a:srcRect/>
          <a:stretch>
            <a:fillRect/>
          </a:stretch>
        </p:blipFill>
        <p:spPr bwMode="auto">
          <a:xfrm>
            <a:off x="7928806" y="3651337"/>
            <a:ext cx="779556" cy="1011591"/>
          </a:xfrm>
          <a:prstGeom prst="rect">
            <a:avLst/>
          </a:prstGeom>
          <a:noFill/>
        </p:spPr>
      </p:pic>
      <p:cxnSp>
        <p:nvCxnSpPr>
          <p:cNvPr id="22" name="Straight Arrow Connector 21">
            <a:extLst>
              <a:ext uri="{FF2B5EF4-FFF2-40B4-BE49-F238E27FC236}">
                <a16:creationId xmlns:a16="http://schemas.microsoft.com/office/drawing/2014/main" id="{C0076BBE-3ECF-69C7-08B2-77E8346ED9E6}"/>
              </a:ext>
            </a:extLst>
          </p:cNvPr>
          <p:cNvCxnSpPr>
            <a:cxnSpLocks/>
            <a:endCxn id="19" idx="2"/>
          </p:cNvCxnSpPr>
          <p:nvPr/>
        </p:nvCxnSpPr>
        <p:spPr>
          <a:xfrm flipV="1">
            <a:off x="4893766" y="2764828"/>
            <a:ext cx="2400351" cy="783100"/>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03467B5-3430-6F09-CD4D-14EA03E07B0B}"/>
              </a:ext>
            </a:extLst>
          </p:cNvPr>
          <p:cNvPicPr>
            <a:picLocks noChangeAspect="1"/>
          </p:cNvPicPr>
          <p:nvPr/>
        </p:nvPicPr>
        <p:blipFill>
          <a:blip r:embed="rId5"/>
          <a:stretch>
            <a:fillRect/>
          </a:stretch>
        </p:blipFill>
        <p:spPr>
          <a:xfrm>
            <a:off x="639372" y="175077"/>
            <a:ext cx="10676190" cy="380952"/>
          </a:xfrm>
          <a:prstGeom prst="rect">
            <a:avLst/>
          </a:prstGeom>
        </p:spPr>
      </p:pic>
      <p:cxnSp>
        <p:nvCxnSpPr>
          <p:cNvPr id="27" name="Straight Arrow Connector 26">
            <a:extLst>
              <a:ext uri="{FF2B5EF4-FFF2-40B4-BE49-F238E27FC236}">
                <a16:creationId xmlns:a16="http://schemas.microsoft.com/office/drawing/2014/main" id="{FD660825-F015-A526-1672-7DC8E88D7B06}"/>
              </a:ext>
            </a:extLst>
          </p:cNvPr>
          <p:cNvCxnSpPr>
            <a:cxnSpLocks/>
          </p:cNvCxnSpPr>
          <p:nvPr/>
        </p:nvCxnSpPr>
        <p:spPr>
          <a:xfrm>
            <a:off x="4989058" y="3998068"/>
            <a:ext cx="2927275" cy="159065"/>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9" name="Picture 2">
            <a:extLst>
              <a:ext uri="{FF2B5EF4-FFF2-40B4-BE49-F238E27FC236}">
                <a16:creationId xmlns:a16="http://schemas.microsoft.com/office/drawing/2014/main" id="{C7C3691C-8DA7-B2A2-BCBB-EF7C637165B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1432827" y="5447151"/>
            <a:ext cx="631542" cy="972989"/>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A622EDD-01EA-C8DA-6E11-A5C9A272573D}"/>
              </a:ext>
            </a:extLst>
          </p:cNvPr>
          <p:cNvSpPr txBox="1"/>
          <p:nvPr/>
        </p:nvSpPr>
        <p:spPr>
          <a:xfrm>
            <a:off x="3647390" y="4937384"/>
            <a:ext cx="2185746" cy="369332"/>
          </a:xfrm>
          <a:prstGeom prst="rect">
            <a:avLst/>
          </a:prstGeom>
          <a:noFill/>
        </p:spPr>
        <p:txBody>
          <a:bodyPr wrap="square" rtlCol="0">
            <a:spAutoFit/>
          </a:bodyPr>
          <a:lstStyle/>
          <a:p>
            <a:pPr algn="l"/>
            <a:r>
              <a:rPr lang="en-US" b="1" dirty="0">
                <a:solidFill>
                  <a:schemeClr val="bg1"/>
                </a:solidFill>
              </a:rPr>
              <a:t>If we type:</a:t>
            </a:r>
            <a:endParaRPr lang="en-CA" b="1" dirty="0" err="1">
              <a:solidFill>
                <a:schemeClr val="bg1"/>
              </a:solidFill>
            </a:endParaRPr>
          </a:p>
        </p:txBody>
      </p:sp>
      <p:pic>
        <p:nvPicPr>
          <p:cNvPr id="3" name="Picture 2">
            <a:extLst>
              <a:ext uri="{FF2B5EF4-FFF2-40B4-BE49-F238E27FC236}">
                <a16:creationId xmlns:a16="http://schemas.microsoft.com/office/drawing/2014/main" id="{5FA14FE6-4151-C0F2-223A-41EAAE3A4A96}"/>
              </a:ext>
            </a:extLst>
          </p:cNvPr>
          <p:cNvPicPr>
            <a:picLocks noChangeAspect="1"/>
          </p:cNvPicPr>
          <p:nvPr/>
        </p:nvPicPr>
        <p:blipFill>
          <a:blip r:embed="rId6"/>
          <a:stretch>
            <a:fillRect/>
          </a:stretch>
        </p:blipFill>
        <p:spPr>
          <a:xfrm>
            <a:off x="4983000" y="5119891"/>
            <a:ext cx="2933333" cy="1361905"/>
          </a:xfrm>
          <a:prstGeom prst="rect">
            <a:avLst/>
          </a:prstGeom>
        </p:spPr>
      </p:pic>
    </p:spTree>
    <p:extLst>
      <p:ext uri="{BB962C8B-B14F-4D97-AF65-F5344CB8AC3E}">
        <p14:creationId xmlns:p14="http://schemas.microsoft.com/office/powerpoint/2010/main" val="2454079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946D45-FF29-FCAC-2301-3C77E305924A}"/>
              </a:ext>
            </a:extLst>
          </p:cNvPr>
          <p:cNvSpPr/>
          <p:nvPr/>
        </p:nvSpPr>
        <p:spPr>
          <a:xfrm>
            <a:off x="257905" y="4916247"/>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8" name="Group 7">
            <a:extLst>
              <a:ext uri="{FF2B5EF4-FFF2-40B4-BE49-F238E27FC236}">
                <a16:creationId xmlns:a16="http://schemas.microsoft.com/office/drawing/2014/main" id="{EBED9DA7-672F-55C8-6EF9-B1C7C5828AF0}"/>
              </a:ext>
            </a:extLst>
          </p:cNvPr>
          <p:cNvGrpSpPr/>
          <p:nvPr/>
        </p:nvGrpSpPr>
        <p:grpSpPr>
          <a:xfrm>
            <a:off x="421987" y="5780342"/>
            <a:ext cx="2218446" cy="461665"/>
            <a:chOff x="3326909" y="4299942"/>
            <a:chExt cx="1663835" cy="346249"/>
          </a:xfrm>
        </p:grpSpPr>
        <p:sp>
          <p:nvSpPr>
            <p:cNvPr id="9" name="Rectangle 8">
              <a:extLst>
                <a:ext uri="{FF2B5EF4-FFF2-40B4-BE49-F238E27FC236}">
                  <a16:creationId xmlns:a16="http://schemas.microsoft.com/office/drawing/2014/main" id="{53D225A8-734F-5C8E-0715-D1B14CAC1A67}"/>
                </a:ext>
              </a:extLst>
            </p:cNvPr>
            <p:cNvSpPr/>
            <p:nvPr/>
          </p:nvSpPr>
          <p:spPr>
            <a:xfrm>
              <a:off x="4126648" y="433805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sp>
          <p:nvSpPr>
            <p:cNvPr id="10" name="TextBox 9">
              <a:extLst>
                <a:ext uri="{FF2B5EF4-FFF2-40B4-BE49-F238E27FC236}">
                  <a16:creationId xmlns:a16="http://schemas.microsoft.com/office/drawing/2014/main" id="{F6E58E2A-E11B-C7DC-6794-B394580F30C1}"/>
                </a:ext>
              </a:extLst>
            </p:cNvPr>
            <p:cNvSpPr txBox="1"/>
            <p:nvPr/>
          </p:nvSpPr>
          <p:spPr>
            <a:xfrm>
              <a:off x="3326909" y="4299942"/>
              <a:ext cx="79973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a:t>
              </a:r>
            </a:p>
          </p:txBody>
        </p:sp>
      </p:grpSp>
      <p:graphicFrame>
        <p:nvGraphicFramePr>
          <p:cNvPr id="11" name="Table 11">
            <a:extLst>
              <a:ext uri="{FF2B5EF4-FFF2-40B4-BE49-F238E27FC236}">
                <a16:creationId xmlns:a16="http://schemas.microsoft.com/office/drawing/2014/main" id="{79C189C8-1417-1962-3560-20633401090F}"/>
              </a:ext>
            </a:extLst>
          </p:cNvPr>
          <p:cNvGraphicFramePr>
            <a:graphicFrameLocks noGrp="1"/>
          </p:cNvGraphicFramePr>
          <p:nvPr/>
        </p:nvGraphicFramePr>
        <p:xfrm>
          <a:off x="4030133" y="2878666"/>
          <a:ext cx="1422400" cy="1371600"/>
        </p:xfrm>
        <a:graphic>
          <a:graphicData uri="http://schemas.openxmlformats.org/drawingml/2006/table">
            <a:tbl>
              <a:tblPr firstRow="1" bandRow="1">
                <a:tableStyleId>{69CF1AB2-1976-4502-BF36-3FF5EA218861}</a:tableStyleId>
              </a:tblPr>
              <a:tblGrid>
                <a:gridCol w="1422400">
                  <a:extLst>
                    <a:ext uri="{9D8B030D-6E8A-4147-A177-3AD203B41FA5}">
                      <a16:colId xmlns:a16="http://schemas.microsoft.com/office/drawing/2014/main" val="3316345390"/>
                    </a:ext>
                  </a:extLst>
                </a:gridCol>
              </a:tblGrid>
              <a:tr h="370840">
                <a:tc>
                  <a:txBody>
                    <a:bodyPr/>
                    <a:lstStyle/>
                    <a:p>
                      <a:pPr algn="ctr"/>
                      <a:r>
                        <a:rPr lang="en-US" b="1" dirty="0"/>
                        <a:t>@</a:t>
                      </a:r>
                      <a:endParaRPr lang="en-CA" b="1" dirty="0"/>
                    </a:p>
                  </a:txBody>
                  <a:tcPr/>
                </a:tc>
                <a:extLst>
                  <a:ext uri="{0D108BD9-81ED-4DB2-BD59-A6C34878D82A}">
                    <a16:rowId xmlns:a16="http://schemas.microsoft.com/office/drawing/2014/main" val="3633946663"/>
                  </a:ext>
                </a:extLst>
              </a:tr>
              <a:tr h="370840">
                <a:tc>
                  <a:txBody>
                    <a:bodyPr/>
                    <a:lstStyle/>
                    <a:p>
                      <a:pPr algn="ctr"/>
                      <a:r>
                        <a:rPr lang="en-US" b="1" dirty="0"/>
                        <a:t>@</a:t>
                      </a:r>
                      <a:endParaRPr lang="en-CA" b="1" dirty="0"/>
                    </a:p>
                  </a:txBody>
                  <a:tcPr/>
                </a:tc>
                <a:extLst>
                  <a:ext uri="{0D108BD9-81ED-4DB2-BD59-A6C34878D82A}">
                    <a16:rowId xmlns:a16="http://schemas.microsoft.com/office/drawing/2014/main" val="2302999748"/>
                  </a:ext>
                </a:extLst>
              </a:tr>
              <a:tr h="370840">
                <a:tc>
                  <a:txBody>
                    <a:bodyPr/>
                    <a:lstStyle/>
                    <a:p>
                      <a:pPr algn="ctr"/>
                      <a:r>
                        <a:rPr lang="en-US" b="1" dirty="0"/>
                        <a:t>@</a:t>
                      </a:r>
                      <a:endParaRPr lang="en-CA" b="1" dirty="0"/>
                    </a:p>
                  </a:txBody>
                  <a:tcPr/>
                </a:tc>
                <a:extLst>
                  <a:ext uri="{0D108BD9-81ED-4DB2-BD59-A6C34878D82A}">
                    <a16:rowId xmlns:a16="http://schemas.microsoft.com/office/drawing/2014/main" val="329165436"/>
                  </a:ext>
                </a:extLst>
              </a:tr>
            </a:tbl>
          </a:graphicData>
        </a:graphic>
      </p:graphicFrame>
      <p:cxnSp>
        <p:nvCxnSpPr>
          <p:cNvPr id="12" name="Straight Arrow Connector 11">
            <a:extLst>
              <a:ext uri="{FF2B5EF4-FFF2-40B4-BE49-F238E27FC236}">
                <a16:creationId xmlns:a16="http://schemas.microsoft.com/office/drawing/2014/main" id="{74C9B0EE-53BB-8EA3-78F1-2D7BA5F33DC5}"/>
              </a:ext>
            </a:extLst>
          </p:cNvPr>
          <p:cNvCxnSpPr>
            <a:cxnSpLocks/>
          </p:cNvCxnSpPr>
          <p:nvPr/>
        </p:nvCxnSpPr>
        <p:spPr>
          <a:xfrm flipV="1">
            <a:off x="2406149" y="3429000"/>
            <a:ext cx="1623984" cy="2504646"/>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F18E3EF-718D-5EFB-F2E8-D15368102D7A}"/>
              </a:ext>
            </a:extLst>
          </p:cNvPr>
          <p:cNvSpPr/>
          <p:nvPr/>
        </p:nvSpPr>
        <p:spPr>
          <a:xfrm>
            <a:off x="5977467" y="1370499"/>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4" descr="http://www.sixthman.net/blog/wp-content/uploads/2009/09/cartoon-pirate.png">
            <a:extLst>
              <a:ext uri="{FF2B5EF4-FFF2-40B4-BE49-F238E27FC236}">
                <a16:creationId xmlns:a16="http://schemas.microsoft.com/office/drawing/2014/main" id="{F10B48AF-934E-96FC-F15F-0754C37B4057}"/>
              </a:ext>
            </a:extLst>
          </p:cNvPr>
          <p:cNvPicPr>
            <a:picLocks noChangeAspect="1" noChangeArrowheads="1"/>
          </p:cNvPicPr>
          <p:nvPr/>
        </p:nvPicPr>
        <p:blipFill>
          <a:blip r:embed="rId2" cstate="print"/>
          <a:srcRect/>
          <a:stretch>
            <a:fillRect/>
          </a:stretch>
        </p:blipFill>
        <p:spPr bwMode="auto">
          <a:xfrm>
            <a:off x="6096000" y="1366442"/>
            <a:ext cx="779556" cy="1011591"/>
          </a:xfrm>
          <a:prstGeom prst="rect">
            <a:avLst/>
          </a:prstGeom>
          <a:noFill/>
        </p:spPr>
      </p:pic>
      <p:cxnSp>
        <p:nvCxnSpPr>
          <p:cNvPr id="17" name="Straight Arrow Connector 16">
            <a:extLst>
              <a:ext uri="{FF2B5EF4-FFF2-40B4-BE49-F238E27FC236}">
                <a16:creationId xmlns:a16="http://schemas.microsoft.com/office/drawing/2014/main" id="{EA40079A-C80A-5AEE-4ADF-7DB6BFA7F45A}"/>
              </a:ext>
            </a:extLst>
          </p:cNvPr>
          <p:cNvCxnSpPr>
            <a:cxnSpLocks/>
          </p:cNvCxnSpPr>
          <p:nvPr/>
        </p:nvCxnSpPr>
        <p:spPr>
          <a:xfrm flipV="1">
            <a:off x="4741333" y="2048933"/>
            <a:ext cx="1236134" cy="1075627"/>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EA26920-C260-D0B7-B67D-2CDD208E7F78}"/>
              </a:ext>
            </a:extLst>
          </p:cNvPr>
          <p:cNvSpPr/>
          <p:nvPr/>
        </p:nvSpPr>
        <p:spPr>
          <a:xfrm>
            <a:off x="7294117" y="2261061"/>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2">
            <a:extLst>
              <a:ext uri="{FF2B5EF4-FFF2-40B4-BE49-F238E27FC236}">
                <a16:creationId xmlns:a16="http://schemas.microsoft.com/office/drawing/2014/main" id="{B5A0E3E6-1594-3FF8-7F15-2C7491707C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7496458" y="2295605"/>
            <a:ext cx="631542" cy="972989"/>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C1CB7D13-FE4F-4FA9-4C06-1D91FB7233F4}"/>
              </a:ext>
            </a:extLst>
          </p:cNvPr>
          <p:cNvSpPr/>
          <p:nvPr/>
        </p:nvSpPr>
        <p:spPr>
          <a:xfrm>
            <a:off x="7810273" y="3655394"/>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4" descr="http://www.sixthman.net/blog/wp-content/uploads/2009/09/cartoon-pirate.png">
            <a:extLst>
              <a:ext uri="{FF2B5EF4-FFF2-40B4-BE49-F238E27FC236}">
                <a16:creationId xmlns:a16="http://schemas.microsoft.com/office/drawing/2014/main" id="{93A11889-4A14-B253-A4CC-8B4C786B84D7}"/>
              </a:ext>
            </a:extLst>
          </p:cNvPr>
          <p:cNvPicPr>
            <a:picLocks noChangeAspect="1" noChangeArrowheads="1"/>
          </p:cNvPicPr>
          <p:nvPr/>
        </p:nvPicPr>
        <p:blipFill>
          <a:blip r:embed="rId2" cstate="print"/>
          <a:srcRect/>
          <a:stretch>
            <a:fillRect/>
          </a:stretch>
        </p:blipFill>
        <p:spPr bwMode="auto">
          <a:xfrm>
            <a:off x="7928806" y="3651337"/>
            <a:ext cx="779556" cy="1011591"/>
          </a:xfrm>
          <a:prstGeom prst="rect">
            <a:avLst/>
          </a:prstGeom>
          <a:noFill/>
        </p:spPr>
      </p:pic>
      <p:cxnSp>
        <p:nvCxnSpPr>
          <p:cNvPr id="22" name="Straight Arrow Connector 21">
            <a:extLst>
              <a:ext uri="{FF2B5EF4-FFF2-40B4-BE49-F238E27FC236}">
                <a16:creationId xmlns:a16="http://schemas.microsoft.com/office/drawing/2014/main" id="{C0076BBE-3ECF-69C7-08B2-77E8346ED9E6}"/>
              </a:ext>
            </a:extLst>
          </p:cNvPr>
          <p:cNvCxnSpPr>
            <a:cxnSpLocks/>
            <a:endCxn id="19" idx="2"/>
          </p:cNvCxnSpPr>
          <p:nvPr/>
        </p:nvCxnSpPr>
        <p:spPr>
          <a:xfrm flipV="1">
            <a:off x="4893766" y="2764828"/>
            <a:ext cx="2400351" cy="783100"/>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03467B5-3430-6F09-CD4D-14EA03E07B0B}"/>
              </a:ext>
            </a:extLst>
          </p:cNvPr>
          <p:cNvPicPr>
            <a:picLocks noChangeAspect="1"/>
          </p:cNvPicPr>
          <p:nvPr/>
        </p:nvPicPr>
        <p:blipFill>
          <a:blip r:embed="rId5"/>
          <a:stretch>
            <a:fillRect/>
          </a:stretch>
        </p:blipFill>
        <p:spPr>
          <a:xfrm>
            <a:off x="639372" y="175077"/>
            <a:ext cx="10676190" cy="380952"/>
          </a:xfrm>
          <a:prstGeom prst="rect">
            <a:avLst/>
          </a:prstGeom>
        </p:spPr>
      </p:pic>
      <p:cxnSp>
        <p:nvCxnSpPr>
          <p:cNvPr id="27" name="Straight Arrow Connector 26">
            <a:extLst>
              <a:ext uri="{FF2B5EF4-FFF2-40B4-BE49-F238E27FC236}">
                <a16:creationId xmlns:a16="http://schemas.microsoft.com/office/drawing/2014/main" id="{FD660825-F015-A526-1672-7DC8E88D7B06}"/>
              </a:ext>
            </a:extLst>
          </p:cNvPr>
          <p:cNvCxnSpPr>
            <a:cxnSpLocks/>
          </p:cNvCxnSpPr>
          <p:nvPr/>
        </p:nvCxnSpPr>
        <p:spPr>
          <a:xfrm>
            <a:off x="4989058" y="3998068"/>
            <a:ext cx="2927275" cy="159065"/>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9" name="Picture 2">
            <a:extLst>
              <a:ext uri="{FF2B5EF4-FFF2-40B4-BE49-F238E27FC236}">
                <a16:creationId xmlns:a16="http://schemas.microsoft.com/office/drawing/2014/main" id="{C7C3691C-8DA7-B2A2-BCBB-EF7C637165B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1432827" y="5447151"/>
            <a:ext cx="631542" cy="972989"/>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A622EDD-01EA-C8DA-6E11-A5C9A272573D}"/>
              </a:ext>
            </a:extLst>
          </p:cNvPr>
          <p:cNvSpPr txBox="1"/>
          <p:nvPr/>
        </p:nvSpPr>
        <p:spPr>
          <a:xfrm>
            <a:off x="3647390" y="4937384"/>
            <a:ext cx="2185746" cy="369332"/>
          </a:xfrm>
          <a:prstGeom prst="rect">
            <a:avLst/>
          </a:prstGeom>
          <a:noFill/>
        </p:spPr>
        <p:txBody>
          <a:bodyPr wrap="square" rtlCol="0">
            <a:spAutoFit/>
          </a:bodyPr>
          <a:lstStyle/>
          <a:p>
            <a:pPr algn="l"/>
            <a:r>
              <a:rPr lang="en-US" b="1" dirty="0">
                <a:solidFill>
                  <a:schemeClr val="bg1"/>
                </a:solidFill>
              </a:rPr>
              <a:t>If we type:</a:t>
            </a:r>
            <a:endParaRPr lang="en-CA" b="1" dirty="0" err="1">
              <a:solidFill>
                <a:schemeClr val="bg1"/>
              </a:solidFill>
            </a:endParaRPr>
          </a:p>
        </p:txBody>
      </p:sp>
      <p:pic>
        <p:nvPicPr>
          <p:cNvPr id="4" name="Picture 3">
            <a:extLst>
              <a:ext uri="{FF2B5EF4-FFF2-40B4-BE49-F238E27FC236}">
                <a16:creationId xmlns:a16="http://schemas.microsoft.com/office/drawing/2014/main" id="{388D5EFF-4B29-334A-B6B7-EF0E9B760867}"/>
              </a:ext>
            </a:extLst>
          </p:cNvPr>
          <p:cNvPicPr>
            <a:picLocks noChangeAspect="1"/>
          </p:cNvPicPr>
          <p:nvPr/>
        </p:nvPicPr>
        <p:blipFill>
          <a:blip r:embed="rId6"/>
          <a:stretch>
            <a:fillRect/>
          </a:stretch>
        </p:blipFill>
        <p:spPr>
          <a:xfrm>
            <a:off x="4895552" y="5005602"/>
            <a:ext cx="3114286" cy="1076190"/>
          </a:xfrm>
          <a:prstGeom prst="rect">
            <a:avLst/>
          </a:prstGeom>
        </p:spPr>
      </p:pic>
      <p:sp>
        <p:nvSpPr>
          <p:cNvPr id="18" name="TextBox 17">
            <a:extLst>
              <a:ext uri="{FF2B5EF4-FFF2-40B4-BE49-F238E27FC236}">
                <a16:creationId xmlns:a16="http://schemas.microsoft.com/office/drawing/2014/main" id="{98CA6042-BD74-D2FB-D8F8-AFE0B50579C2}"/>
              </a:ext>
            </a:extLst>
          </p:cNvPr>
          <p:cNvSpPr txBox="1"/>
          <p:nvPr/>
        </p:nvSpPr>
        <p:spPr>
          <a:xfrm>
            <a:off x="8318584" y="4820936"/>
            <a:ext cx="3631892" cy="369332"/>
          </a:xfrm>
          <a:prstGeom prst="rect">
            <a:avLst/>
          </a:prstGeom>
          <a:noFill/>
        </p:spPr>
        <p:txBody>
          <a:bodyPr wrap="none" rtlCol="0">
            <a:spAutoFit/>
          </a:bodyPr>
          <a:lstStyle/>
          <a:p>
            <a:pPr algn="l"/>
            <a:r>
              <a:rPr lang="en-US" b="1" dirty="0">
                <a:solidFill>
                  <a:schemeClr val="bg1"/>
                </a:solidFill>
              </a:rPr>
              <a:t>Can we call people[0].</a:t>
            </a:r>
            <a:r>
              <a:rPr lang="en-US" b="1" dirty="0" err="1">
                <a:solidFill>
                  <a:schemeClr val="bg1"/>
                </a:solidFill>
              </a:rPr>
              <a:t>drawSword</a:t>
            </a:r>
            <a:r>
              <a:rPr lang="en-US" b="1" dirty="0">
                <a:solidFill>
                  <a:schemeClr val="bg1"/>
                </a:solidFill>
              </a:rPr>
              <a:t>()?</a:t>
            </a:r>
            <a:endParaRPr lang="en-CA" b="1" dirty="0" err="1">
              <a:solidFill>
                <a:schemeClr val="bg1"/>
              </a:solidFill>
            </a:endParaRPr>
          </a:p>
        </p:txBody>
      </p:sp>
      <p:sp>
        <p:nvSpPr>
          <p:cNvPr id="23" name="TextBox 22">
            <a:extLst>
              <a:ext uri="{FF2B5EF4-FFF2-40B4-BE49-F238E27FC236}">
                <a16:creationId xmlns:a16="http://schemas.microsoft.com/office/drawing/2014/main" id="{22E553DB-4357-EDEA-4459-01F00F8F2B66}"/>
              </a:ext>
            </a:extLst>
          </p:cNvPr>
          <p:cNvSpPr txBox="1"/>
          <p:nvPr/>
        </p:nvSpPr>
        <p:spPr>
          <a:xfrm>
            <a:off x="8318584" y="5147390"/>
            <a:ext cx="3651068" cy="369332"/>
          </a:xfrm>
          <a:prstGeom prst="rect">
            <a:avLst/>
          </a:prstGeom>
          <a:noFill/>
        </p:spPr>
        <p:txBody>
          <a:bodyPr wrap="square" rtlCol="0">
            <a:spAutoFit/>
          </a:bodyPr>
          <a:lstStyle/>
          <a:p>
            <a:pPr algn="l"/>
            <a:r>
              <a:rPr lang="en-US" b="1" dirty="0">
                <a:solidFill>
                  <a:schemeClr val="bg1"/>
                </a:solidFill>
              </a:rPr>
              <a:t>YES!!!</a:t>
            </a:r>
            <a:endParaRPr lang="en-CA" b="1" dirty="0" err="1">
              <a:solidFill>
                <a:schemeClr val="bg1"/>
              </a:solidFill>
            </a:endParaRPr>
          </a:p>
        </p:txBody>
      </p:sp>
      <p:sp>
        <p:nvSpPr>
          <p:cNvPr id="24" name="TextBox 23">
            <a:extLst>
              <a:ext uri="{FF2B5EF4-FFF2-40B4-BE49-F238E27FC236}">
                <a16:creationId xmlns:a16="http://schemas.microsoft.com/office/drawing/2014/main" id="{54EF96E6-730B-76D1-E291-5A9C85B8C2AF}"/>
              </a:ext>
            </a:extLst>
          </p:cNvPr>
          <p:cNvSpPr txBox="1"/>
          <p:nvPr/>
        </p:nvSpPr>
        <p:spPr>
          <a:xfrm>
            <a:off x="8318584" y="5671522"/>
            <a:ext cx="3651068" cy="369332"/>
          </a:xfrm>
          <a:prstGeom prst="rect">
            <a:avLst/>
          </a:prstGeom>
          <a:noFill/>
        </p:spPr>
        <p:txBody>
          <a:bodyPr wrap="square" rtlCol="0">
            <a:spAutoFit/>
          </a:bodyPr>
          <a:lstStyle/>
          <a:p>
            <a:pPr algn="l"/>
            <a:r>
              <a:rPr lang="en-US" b="1" dirty="0">
                <a:solidFill>
                  <a:schemeClr val="bg1"/>
                </a:solidFill>
              </a:rPr>
              <a:t>Can we call people[1].</a:t>
            </a:r>
            <a:r>
              <a:rPr lang="en-US" b="1" dirty="0" err="1">
                <a:solidFill>
                  <a:schemeClr val="bg1"/>
                </a:solidFill>
              </a:rPr>
              <a:t>drawSword</a:t>
            </a:r>
            <a:r>
              <a:rPr lang="en-US" b="1" dirty="0">
                <a:solidFill>
                  <a:schemeClr val="bg1"/>
                </a:solidFill>
              </a:rPr>
              <a:t>()?</a:t>
            </a:r>
            <a:endParaRPr lang="en-CA" b="1" dirty="0" err="1">
              <a:solidFill>
                <a:schemeClr val="bg1"/>
              </a:solidFill>
            </a:endParaRPr>
          </a:p>
        </p:txBody>
      </p:sp>
      <p:sp>
        <p:nvSpPr>
          <p:cNvPr id="25" name="TextBox 24">
            <a:extLst>
              <a:ext uri="{FF2B5EF4-FFF2-40B4-BE49-F238E27FC236}">
                <a16:creationId xmlns:a16="http://schemas.microsoft.com/office/drawing/2014/main" id="{C39A207C-5E38-72F1-293D-CE516C5EA2F1}"/>
              </a:ext>
            </a:extLst>
          </p:cNvPr>
          <p:cNvSpPr txBox="1"/>
          <p:nvPr/>
        </p:nvSpPr>
        <p:spPr>
          <a:xfrm>
            <a:off x="8318584" y="6040854"/>
            <a:ext cx="3651068" cy="369332"/>
          </a:xfrm>
          <a:prstGeom prst="rect">
            <a:avLst/>
          </a:prstGeom>
          <a:noFill/>
        </p:spPr>
        <p:txBody>
          <a:bodyPr wrap="square" rtlCol="0">
            <a:spAutoFit/>
          </a:bodyPr>
          <a:lstStyle/>
          <a:p>
            <a:pPr algn="l"/>
            <a:r>
              <a:rPr lang="en-US" b="1" dirty="0">
                <a:solidFill>
                  <a:schemeClr val="bg1"/>
                </a:solidFill>
              </a:rPr>
              <a:t>NO!!! Runtime Exception</a:t>
            </a:r>
            <a:endParaRPr lang="en-CA" b="1" dirty="0" err="1">
              <a:solidFill>
                <a:schemeClr val="bg1"/>
              </a:solidFill>
            </a:endParaRPr>
          </a:p>
        </p:txBody>
      </p:sp>
    </p:spTree>
    <p:extLst>
      <p:ext uri="{BB962C8B-B14F-4D97-AF65-F5344CB8AC3E}">
        <p14:creationId xmlns:p14="http://schemas.microsoft.com/office/powerpoint/2010/main" val="339857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4"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946D45-FF29-FCAC-2301-3C77E305924A}"/>
              </a:ext>
            </a:extLst>
          </p:cNvPr>
          <p:cNvSpPr/>
          <p:nvPr/>
        </p:nvSpPr>
        <p:spPr>
          <a:xfrm>
            <a:off x="257905" y="4916247"/>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8" name="Group 7">
            <a:extLst>
              <a:ext uri="{FF2B5EF4-FFF2-40B4-BE49-F238E27FC236}">
                <a16:creationId xmlns:a16="http://schemas.microsoft.com/office/drawing/2014/main" id="{EBED9DA7-672F-55C8-6EF9-B1C7C5828AF0}"/>
              </a:ext>
            </a:extLst>
          </p:cNvPr>
          <p:cNvGrpSpPr/>
          <p:nvPr/>
        </p:nvGrpSpPr>
        <p:grpSpPr>
          <a:xfrm>
            <a:off x="421987" y="5780342"/>
            <a:ext cx="2218446" cy="461665"/>
            <a:chOff x="3326909" y="4299942"/>
            <a:chExt cx="1663835" cy="346249"/>
          </a:xfrm>
        </p:grpSpPr>
        <p:sp>
          <p:nvSpPr>
            <p:cNvPr id="9" name="Rectangle 8">
              <a:extLst>
                <a:ext uri="{FF2B5EF4-FFF2-40B4-BE49-F238E27FC236}">
                  <a16:creationId xmlns:a16="http://schemas.microsoft.com/office/drawing/2014/main" id="{53D225A8-734F-5C8E-0715-D1B14CAC1A67}"/>
                </a:ext>
              </a:extLst>
            </p:cNvPr>
            <p:cNvSpPr/>
            <p:nvPr/>
          </p:nvSpPr>
          <p:spPr>
            <a:xfrm>
              <a:off x="4126648" y="433805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sp>
          <p:nvSpPr>
            <p:cNvPr id="10" name="TextBox 9">
              <a:extLst>
                <a:ext uri="{FF2B5EF4-FFF2-40B4-BE49-F238E27FC236}">
                  <a16:creationId xmlns:a16="http://schemas.microsoft.com/office/drawing/2014/main" id="{F6E58E2A-E11B-C7DC-6794-B394580F30C1}"/>
                </a:ext>
              </a:extLst>
            </p:cNvPr>
            <p:cNvSpPr txBox="1"/>
            <p:nvPr/>
          </p:nvSpPr>
          <p:spPr>
            <a:xfrm>
              <a:off x="3326909" y="4299942"/>
              <a:ext cx="79973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a:t>
              </a:r>
            </a:p>
          </p:txBody>
        </p:sp>
      </p:grpSp>
      <p:graphicFrame>
        <p:nvGraphicFramePr>
          <p:cNvPr id="11" name="Table 11">
            <a:extLst>
              <a:ext uri="{FF2B5EF4-FFF2-40B4-BE49-F238E27FC236}">
                <a16:creationId xmlns:a16="http://schemas.microsoft.com/office/drawing/2014/main" id="{79C189C8-1417-1962-3560-20633401090F}"/>
              </a:ext>
            </a:extLst>
          </p:cNvPr>
          <p:cNvGraphicFramePr>
            <a:graphicFrameLocks noGrp="1"/>
          </p:cNvGraphicFramePr>
          <p:nvPr/>
        </p:nvGraphicFramePr>
        <p:xfrm>
          <a:off x="4030133" y="2878666"/>
          <a:ext cx="1422400" cy="1371600"/>
        </p:xfrm>
        <a:graphic>
          <a:graphicData uri="http://schemas.openxmlformats.org/drawingml/2006/table">
            <a:tbl>
              <a:tblPr firstRow="1" bandRow="1">
                <a:tableStyleId>{69CF1AB2-1976-4502-BF36-3FF5EA218861}</a:tableStyleId>
              </a:tblPr>
              <a:tblGrid>
                <a:gridCol w="1422400">
                  <a:extLst>
                    <a:ext uri="{9D8B030D-6E8A-4147-A177-3AD203B41FA5}">
                      <a16:colId xmlns:a16="http://schemas.microsoft.com/office/drawing/2014/main" val="3316345390"/>
                    </a:ext>
                  </a:extLst>
                </a:gridCol>
              </a:tblGrid>
              <a:tr h="370840">
                <a:tc>
                  <a:txBody>
                    <a:bodyPr/>
                    <a:lstStyle/>
                    <a:p>
                      <a:pPr algn="ctr"/>
                      <a:r>
                        <a:rPr lang="en-US" b="1" dirty="0"/>
                        <a:t>@</a:t>
                      </a:r>
                      <a:endParaRPr lang="en-CA" b="1" dirty="0"/>
                    </a:p>
                  </a:txBody>
                  <a:tcPr/>
                </a:tc>
                <a:extLst>
                  <a:ext uri="{0D108BD9-81ED-4DB2-BD59-A6C34878D82A}">
                    <a16:rowId xmlns:a16="http://schemas.microsoft.com/office/drawing/2014/main" val="3633946663"/>
                  </a:ext>
                </a:extLst>
              </a:tr>
              <a:tr h="370840">
                <a:tc>
                  <a:txBody>
                    <a:bodyPr/>
                    <a:lstStyle/>
                    <a:p>
                      <a:pPr algn="ctr"/>
                      <a:r>
                        <a:rPr lang="en-US" b="1" dirty="0"/>
                        <a:t>@</a:t>
                      </a:r>
                      <a:endParaRPr lang="en-CA" b="1" dirty="0"/>
                    </a:p>
                  </a:txBody>
                  <a:tcPr/>
                </a:tc>
                <a:extLst>
                  <a:ext uri="{0D108BD9-81ED-4DB2-BD59-A6C34878D82A}">
                    <a16:rowId xmlns:a16="http://schemas.microsoft.com/office/drawing/2014/main" val="2302999748"/>
                  </a:ext>
                </a:extLst>
              </a:tr>
              <a:tr h="370840">
                <a:tc>
                  <a:txBody>
                    <a:bodyPr/>
                    <a:lstStyle/>
                    <a:p>
                      <a:pPr algn="ctr"/>
                      <a:r>
                        <a:rPr lang="en-US" b="1" dirty="0"/>
                        <a:t>@</a:t>
                      </a:r>
                      <a:endParaRPr lang="en-CA" b="1" dirty="0"/>
                    </a:p>
                  </a:txBody>
                  <a:tcPr/>
                </a:tc>
                <a:extLst>
                  <a:ext uri="{0D108BD9-81ED-4DB2-BD59-A6C34878D82A}">
                    <a16:rowId xmlns:a16="http://schemas.microsoft.com/office/drawing/2014/main" val="329165436"/>
                  </a:ext>
                </a:extLst>
              </a:tr>
            </a:tbl>
          </a:graphicData>
        </a:graphic>
      </p:graphicFrame>
      <p:cxnSp>
        <p:nvCxnSpPr>
          <p:cNvPr id="12" name="Straight Arrow Connector 11">
            <a:extLst>
              <a:ext uri="{FF2B5EF4-FFF2-40B4-BE49-F238E27FC236}">
                <a16:creationId xmlns:a16="http://schemas.microsoft.com/office/drawing/2014/main" id="{74C9B0EE-53BB-8EA3-78F1-2D7BA5F33DC5}"/>
              </a:ext>
            </a:extLst>
          </p:cNvPr>
          <p:cNvCxnSpPr>
            <a:cxnSpLocks/>
          </p:cNvCxnSpPr>
          <p:nvPr/>
        </p:nvCxnSpPr>
        <p:spPr>
          <a:xfrm flipV="1">
            <a:off x="2406149" y="3429000"/>
            <a:ext cx="1623984" cy="2504646"/>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F18E3EF-718D-5EFB-F2E8-D15368102D7A}"/>
              </a:ext>
            </a:extLst>
          </p:cNvPr>
          <p:cNvSpPr/>
          <p:nvPr/>
        </p:nvSpPr>
        <p:spPr>
          <a:xfrm>
            <a:off x="5977467" y="1370499"/>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4" descr="http://www.sixthman.net/blog/wp-content/uploads/2009/09/cartoon-pirate.png">
            <a:extLst>
              <a:ext uri="{FF2B5EF4-FFF2-40B4-BE49-F238E27FC236}">
                <a16:creationId xmlns:a16="http://schemas.microsoft.com/office/drawing/2014/main" id="{F10B48AF-934E-96FC-F15F-0754C37B4057}"/>
              </a:ext>
            </a:extLst>
          </p:cNvPr>
          <p:cNvPicPr>
            <a:picLocks noChangeAspect="1" noChangeArrowheads="1"/>
          </p:cNvPicPr>
          <p:nvPr/>
        </p:nvPicPr>
        <p:blipFill>
          <a:blip r:embed="rId2" cstate="print"/>
          <a:srcRect/>
          <a:stretch>
            <a:fillRect/>
          </a:stretch>
        </p:blipFill>
        <p:spPr bwMode="auto">
          <a:xfrm>
            <a:off x="6096000" y="1366442"/>
            <a:ext cx="779556" cy="1011591"/>
          </a:xfrm>
          <a:prstGeom prst="rect">
            <a:avLst/>
          </a:prstGeom>
          <a:noFill/>
        </p:spPr>
      </p:pic>
      <p:cxnSp>
        <p:nvCxnSpPr>
          <p:cNvPr id="17" name="Straight Arrow Connector 16">
            <a:extLst>
              <a:ext uri="{FF2B5EF4-FFF2-40B4-BE49-F238E27FC236}">
                <a16:creationId xmlns:a16="http://schemas.microsoft.com/office/drawing/2014/main" id="{EA40079A-C80A-5AEE-4ADF-7DB6BFA7F45A}"/>
              </a:ext>
            </a:extLst>
          </p:cNvPr>
          <p:cNvCxnSpPr>
            <a:cxnSpLocks/>
          </p:cNvCxnSpPr>
          <p:nvPr/>
        </p:nvCxnSpPr>
        <p:spPr>
          <a:xfrm flipV="1">
            <a:off x="4741333" y="2048933"/>
            <a:ext cx="1236134" cy="1075627"/>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EA26920-C260-D0B7-B67D-2CDD208E7F78}"/>
              </a:ext>
            </a:extLst>
          </p:cNvPr>
          <p:cNvSpPr/>
          <p:nvPr/>
        </p:nvSpPr>
        <p:spPr>
          <a:xfrm>
            <a:off x="7294117" y="2261061"/>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2">
            <a:extLst>
              <a:ext uri="{FF2B5EF4-FFF2-40B4-BE49-F238E27FC236}">
                <a16:creationId xmlns:a16="http://schemas.microsoft.com/office/drawing/2014/main" id="{B5A0E3E6-1594-3FF8-7F15-2C7491707C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7496458" y="2295605"/>
            <a:ext cx="631542" cy="972989"/>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C1CB7D13-FE4F-4FA9-4C06-1D91FB7233F4}"/>
              </a:ext>
            </a:extLst>
          </p:cNvPr>
          <p:cNvSpPr/>
          <p:nvPr/>
        </p:nvSpPr>
        <p:spPr>
          <a:xfrm>
            <a:off x="7810273" y="3655394"/>
            <a:ext cx="1024467" cy="1007534"/>
          </a:xfrm>
          <a:prstGeom prst="ellipse">
            <a:avLst/>
          </a:prstGeom>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4" descr="http://www.sixthman.net/blog/wp-content/uploads/2009/09/cartoon-pirate.png">
            <a:extLst>
              <a:ext uri="{FF2B5EF4-FFF2-40B4-BE49-F238E27FC236}">
                <a16:creationId xmlns:a16="http://schemas.microsoft.com/office/drawing/2014/main" id="{93A11889-4A14-B253-A4CC-8B4C786B84D7}"/>
              </a:ext>
            </a:extLst>
          </p:cNvPr>
          <p:cNvPicPr>
            <a:picLocks noChangeAspect="1" noChangeArrowheads="1"/>
          </p:cNvPicPr>
          <p:nvPr/>
        </p:nvPicPr>
        <p:blipFill>
          <a:blip r:embed="rId2" cstate="print"/>
          <a:srcRect/>
          <a:stretch>
            <a:fillRect/>
          </a:stretch>
        </p:blipFill>
        <p:spPr bwMode="auto">
          <a:xfrm>
            <a:off x="7928806" y="3651337"/>
            <a:ext cx="779556" cy="1011591"/>
          </a:xfrm>
          <a:prstGeom prst="rect">
            <a:avLst/>
          </a:prstGeom>
          <a:noFill/>
        </p:spPr>
      </p:pic>
      <p:cxnSp>
        <p:nvCxnSpPr>
          <p:cNvPr id="22" name="Straight Arrow Connector 21">
            <a:extLst>
              <a:ext uri="{FF2B5EF4-FFF2-40B4-BE49-F238E27FC236}">
                <a16:creationId xmlns:a16="http://schemas.microsoft.com/office/drawing/2014/main" id="{C0076BBE-3ECF-69C7-08B2-77E8346ED9E6}"/>
              </a:ext>
            </a:extLst>
          </p:cNvPr>
          <p:cNvCxnSpPr>
            <a:cxnSpLocks/>
            <a:endCxn id="19" idx="2"/>
          </p:cNvCxnSpPr>
          <p:nvPr/>
        </p:nvCxnSpPr>
        <p:spPr>
          <a:xfrm flipV="1">
            <a:off x="4893766" y="2764828"/>
            <a:ext cx="2400351" cy="783100"/>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03467B5-3430-6F09-CD4D-14EA03E07B0B}"/>
              </a:ext>
            </a:extLst>
          </p:cNvPr>
          <p:cNvPicPr>
            <a:picLocks noChangeAspect="1"/>
          </p:cNvPicPr>
          <p:nvPr/>
        </p:nvPicPr>
        <p:blipFill>
          <a:blip r:embed="rId5"/>
          <a:stretch>
            <a:fillRect/>
          </a:stretch>
        </p:blipFill>
        <p:spPr>
          <a:xfrm>
            <a:off x="639372" y="175077"/>
            <a:ext cx="10676190" cy="380952"/>
          </a:xfrm>
          <a:prstGeom prst="rect">
            <a:avLst/>
          </a:prstGeom>
        </p:spPr>
      </p:pic>
      <p:cxnSp>
        <p:nvCxnSpPr>
          <p:cNvPr id="27" name="Straight Arrow Connector 26">
            <a:extLst>
              <a:ext uri="{FF2B5EF4-FFF2-40B4-BE49-F238E27FC236}">
                <a16:creationId xmlns:a16="http://schemas.microsoft.com/office/drawing/2014/main" id="{FD660825-F015-A526-1672-7DC8E88D7B06}"/>
              </a:ext>
            </a:extLst>
          </p:cNvPr>
          <p:cNvCxnSpPr>
            <a:cxnSpLocks/>
          </p:cNvCxnSpPr>
          <p:nvPr/>
        </p:nvCxnSpPr>
        <p:spPr>
          <a:xfrm>
            <a:off x="4989058" y="3998068"/>
            <a:ext cx="2927275" cy="159065"/>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9" name="Picture 2">
            <a:extLst>
              <a:ext uri="{FF2B5EF4-FFF2-40B4-BE49-F238E27FC236}">
                <a16:creationId xmlns:a16="http://schemas.microsoft.com/office/drawing/2014/main" id="{C7C3691C-8DA7-B2A2-BCBB-EF7C637165B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05" b="94230" l="9956" r="89956">
                        <a14:foregroundMark x1="40533" y1="93306" x2="41422" y2="92960"/>
                        <a14:foregroundMark x1="42933" y1="91633" x2="42933" y2="91633"/>
                        <a14:foregroundMark x1="69956" y1="93595" x2="69956" y2="93595"/>
                        <a14:foregroundMark x1="42756" y1="94345" x2="42756" y2="94345"/>
                        <a14:foregroundMark x1="60089" y1="9002" x2="60089" y2="9002"/>
                        <a14:foregroundMark x1="49244" y1="6405" x2="49244" y2="6405"/>
                      </a14:backgroundRemoval>
                    </a14:imgEffect>
                  </a14:imgLayer>
                </a14:imgProps>
              </a:ext>
              <a:ext uri="{28A0092B-C50C-407E-A947-70E740481C1C}">
                <a14:useLocalDpi xmlns:a14="http://schemas.microsoft.com/office/drawing/2010/main" val="0"/>
              </a:ext>
            </a:extLst>
          </a:blip>
          <a:srcRect/>
          <a:stretch>
            <a:fillRect/>
          </a:stretch>
        </p:blipFill>
        <p:spPr bwMode="auto">
          <a:xfrm>
            <a:off x="1432827" y="5447151"/>
            <a:ext cx="631542" cy="972989"/>
          </a:xfrm>
          <a:prstGeom prst="rect">
            <a:avLst/>
          </a:prstGeom>
          <a:noFill/>
          <a:effectLst>
            <a:glow rad="101600">
              <a:schemeClr val="bg1">
                <a:alpha val="60000"/>
              </a:schemeClr>
            </a:glow>
          </a:effectLst>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A622EDD-01EA-C8DA-6E11-A5C9A272573D}"/>
              </a:ext>
            </a:extLst>
          </p:cNvPr>
          <p:cNvSpPr txBox="1"/>
          <p:nvPr/>
        </p:nvSpPr>
        <p:spPr>
          <a:xfrm>
            <a:off x="3647390" y="4937384"/>
            <a:ext cx="2185746" cy="369332"/>
          </a:xfrm>
          <a:prstGeom prst="rect">
            <a:avLst/>
          </a:prstGeom>
          <a:noFill/>
        </p:spPr>
        <p:txBody>
          <a:bodyPr wrap="square" rtlCol="0">
            <a:spAutoFit/>
          </a:bodyPr>
          <a:lstStyle/>
          <a:p>
            <a:pPr algn="l"/>
            <a:r>
              <a:rPr lang="en-US" b="1" dirty="0">
                <a:solidFill>
                  <a:schemeClr val="bg1"/>
                </a:solidFill>
              </a:rPr>
              <a:t>Aha!</a:t>
            </a:r>
            <a:endParaRPr lang="en-CA" b="1" dirty="0" err="1">
              <a:solidFill>
                <a:schemeClr val="bg1"/>
              </a:solidFill>
            </a:endParaRPr>
          </a:p>
        </p:txBody>
      </p:sp>
      <p:pic>
        <p:nvPicPr>
          <p:cNvPr id="6" name="Picture 5">
            <a:extLst>
              <a:ext uri="{FF2B5EF4-FFF2-40B4-BE49-F238E27FC236}">
                <a16:creationId xmlns:a16="http://schemas.microsoft.com/office/drawing/2014/main" id="{280AD4B7-DECA-D0B3-850A-34D1DBDBDC58}"/>
              </a:ext>
            </a:extLst>
          </p:cNvPr>
          <p:cNvPicPr>
            <a:picLocks noChangeAspect="1"/>
          </p:cNvPicPr>
          <p:nvPr/>
        </p:nvPicPr>
        <p:blipFill>
          <a:blip r:embed="rId6"/>
          <a:stretch>
            <a:fillRect/>
          </a:stretch>
        </p:blipFill>
        <p:spPr>
          <a:xfrm>
            <a:off x="4386503" y="4886606"/>
            <a:ext cx="3609524" cy="1838095"/>
          </a:xfrm>
          <a:prstGeom prst="rect">
            <a:avLst/>
          </a:prstGeom>
        </p:spPr>
      </p:pic>
    </p:spTree>
    <p:extLst>
      <p:ext uri="{BB962C8B-B14F-4D97-AF65-F5344CB8AC3E}">
        <p14:creationId xmlns:p14="http://schemas.microsoft.com/office/powerpoint/2010/main" val="326360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down)">
                                      <p:cBhvr>
                                        <p:cTn id="21" dur="500"/>
                                        <p:tgtEl>
                                          <p:spTgt spid="22"/>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1000"/>
                                        <p:tgtEl>
                                          <p:spTgt spid="30"/>
                                        </p:tgtEl>
                                      </p:cBhvr>
                                    </p:animEffect>
                                    <p:anim calcmode="lin" valueType="num">
                                      <p:cBhvr>
                                        <p:cTn id="31" dur="1000" fill="hold"/>
                                        <p:tgtEl>
                                          <p:spTgt spid="30"/>
                                        </p:tgtEl>
                                        <p:attrNameLst>
                                          <p:attrName>ppt_x</p:attrName>
                                        </p:attrNameLst>
                                      </p:cBhvr>
                                      <p:tavLst>
                                        <p:tav tm="0">
                                          <p:val>
                                            <p:strVal val="#ppt_x"/>
                                          </p:val>
                                        </p:tav>
                                        <p:tav tm="100000">
                                          <p:val>
                                            <p:strVal val="#ppt_x"/>
                                          </p:val>
                                        </p:tav>
                                      </p:tavLst>
                                    </p:anim>
                                    <p:anim calcmode="lin" valueType="num">
                                      <p:cBhvr>
                                        <p:cTn id="3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randombar(horizontal)">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C8CF9-01EC-9924-95A4-644AC44413C5}"/>
              </a:ext>
            </a:extLst>
          </p:cNvPr>
          <p:cNvSpPr>
            <a:spLocks noGrp="1"/>
          </p:cNvSpPr>
          <p:nvPr>
            <p:ph type="title"/>
          </p:nvPr>
        </p:nvSpPr>
        <p:spPr/>
        <p:txBody>
          <a:bodyPr/>
          <a:lstStyle/>
          <a:p>
            <a:r>
              <a:rPr lang="en-US" dirty="0"/>
              <a:t>Yourturn1- Part D</a:t>
            </a:r>
            <a:endParaRPr lang="en-CA" dirty="0"/>
          </a:p>
        </p:txBody>
      </p:sp>
      <p:sp>
        <p:nvSpPr>
          <p:cNvPr id="5" name="TextBox 4">
            <a:extLst>
              <a:ext uri="{FF2B5EF4-FFF2-40B4-BE49-F238E27FC236}">
                <a16:creationId xmlns:a16="http://schemas.microsoft.com/office/drawing/2014/main" id="{912C7FFE-FC90-3E0B-AC7D-345007124959}"/>
              </a:ext>
            </a:extLst>
          </p:cNvPr>
          <p:cNvSpPr txBox="1"/>
          <p:nvPr/>
        </p:nvSpPr>
        <p:spPr>
          <a:xfrm>
            <a:off x="10312400" y="6434667"/>
            <a:ext cx="1129220" cy="369332"/>
          </a:xfrm>
          <a:prstGeom prst="rect">
            <a:avLst/>
          </a:prstGeom>
          <a:noFill/>
        </p:spPr>
        <p:txBody>
          <a:bodyPr wrap="none" rtlCol="0">
            <a:spAutoFit/>
          </a:bodyPr>
          <a:lstStyle/>
          <a:p>
            <a:pPr algn="l"/>
            <a:r>
              <a:rPr lang="en-US" b="1" dirty="0">
                <a:solidFill>
                  <a:schemeClr val="bg1"/>
                </a:solidFill>
              </a:rPr>
              <a:t>8 minutes</a:t>
            </a:r>
            <a:endParaRPr lang="en-CA" b="1" dirty="0" err="1">
              <a:solidFill>
                <a:schemeClr val="bg1"/>
              </a:solidFill>
            </a:endParaRPr>
          </a:p>
        </p:txBody>
      </p:sp>
    </p:spTree>
    <p:extLst>
      <p:ext uri="{BB962C8B-B14F-4D97-AF65-F5344CB8AC3E}">
        <p14:creationId xmlns:p14="http://schemas.microsoft.com/office/powerpoint/2010/main" val="1833911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53-C8CF-7D90-C4A9-EE2DB4765742}"/>
              </a:ext>
            </a:extLst>
          </p:cNvPr>
          <p:cNvSpPr>
            <a:spLocks noGrp="1"/>
          </p:cNvSpPr>
          <p:nvPr>
            <p:ph type="title"/>
          </p:nvPr>
        </p:nvSpPr>
        <p:spPr/>
        <p:txBody>
          <a:bodyPr/>
          <a:lstStyle/>
          <a:p>
            <a:r>
              <a:rPr lang="en-US" dirty="0"/>
              <a:t>Your Turn 2</a:t>
            </a:r>
            <a:endParaRPr lang="en-CA" dirty="0"/>
          </a:p>
        </p:txBody>
      </p:sp>
      <p:pic>
        <p:nvPicPr>
          <p:cNvPr id="3" name="Picture 2">
            <a:extLst>
              <a:ext uri="{FF2B5EF4-FFF2-40B4-BE49-F238E27FC236}">
                <a16:creationId xmlns:a16="http://schemas.microsoft.com/office/drawing/2014/main" id="{6D56DDC4-A239-4EAF-50C4-5B9318C9602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643" b="92320" l="7517" r="94406">
                        <a14:foregroundMark x1="7867" y1="44357" x2="6294" y2="53135"/>
                        <a14:foregroundMark x1="6294" y1="53135" x2="9790" y2="61285"/>
                        <a14:foregroundMark x1="9790" y1="61285" x2="10140" y2="61442"/>
                        <a14:foregroundMark x1="9266" y1="68182" x2="14685" y2="76332"/>
                        <a14:foregroundMark x1="14685" y1="76332" x2="29371" y2="86991"/>
                        <a14:foregroundMark x1="26748" y1="92476" x2="26748" y2="92476"/>
                        <a14:foregroundMark x1="70280" y1="91223" x2="70280" y2="91223"/>
                        <a14:foregroundMark x1="74126" y1="85266" x2="68182" y2="88558"/>
                        <a14:foregroundMark x1="90210" y1="74138" x2="94580" y2="76019"/>
                        <a14:foregroundMark x1="35315" y1="87774" x2="26923" y2="91066"/>
                        <a14:foregroundMark x1="26923" y1="91066" x2="23776" y2="89342"/>
                        <a14:foregroundMark x1="6294" y1="45611" x2="7692" y2="64420"/>
                        <a14:foregroundMark x1="7692" y1="64420" x2="9091" y2="67398"/>
                        <a14:foregroundMark x1="10664" y1="71944" x2="9091" y2="69279"/>
                        <a14:foregroundMark x1="7692" y1="66144" x2="7692" y2="66144"/>
                        <a14:foregroundMark x1="34266" y1="5643" x2="30769" y2="18652"/>
                        <a14:foregroundMark x1="70455" y1="21160" x2="84266" y2="34326"/>
                        <a14:foregroundMark x1="84266" y1="34326" x2="88462" y2="42476"/>
                        <a14:foregroundMark x1="88462" y1="42476" x2="89510" y2="60658"/>
                        <a14:foregroundMark x1="89510" y1="60658" x2="87762" y2="64420"/>
                        <a14:foregroundMark x1="84790" y1="33386" x2="70629" y2="21944"/>
                        <a14:foregroundMark x1="70629" y1="21944" x2="69930" y2="21944"/>
                        <a14:foregroundMark x1="73252" y1="21944" x2="81643" y2="31191"/>
                        <a14:foregroundMark x1="81993" y1="29467" x2="75000" y2="23197"/>
                        <a14:foregroundMark x1="75000" y1="23197" x2="73077" y2="22414"/>
                      </a14:backgroundRemoval>
                    </a14:imgEffect>
                  </a14:imgLayer>
                </a14:imgProps>
              </a:ext>
            </a:extLst>
          </a:blip>
          <a:stretch>
            <a:fillRect/>
          </a:stretch>
        </p:blipFill>
        <p:spPr>
          <a:xfrm>
            <a:off x="4190427" y="2643044"/>
            <a:ext cx="3590701" cy="4005012"/>
          </a:xfrm>
          <a:prstGeom prst="rect">
            <a:avLst/>
          </a:prstGeom>
        </p:spPr>
      </p:pic>
      <p:sp>
        <p:nvSpPr>
          <p:cNvPr id="4" name="Arrow: Right 3">
            <a:extLst>
              <a:ext uri="{FF2B5EF4-FFF2-40B4-BE49-F238E27FC236}">
                <a16:creationId xmlns:a16="http://schemas.microsoft.com/office/drawing/2014/main" id="{B81892BA-34C0-FEE1-D270-831B958F12EC}"/>
              </a:ext>
            </a:extLst>
          </p:cNvPr>
          <p:cNvSpPr/>
          <p:nvPr/>
        </p:nvSpPr>
        <p:spPr>
          <a:xfrm rot="8820757">
            <a:off x="7619549" y="5082106"/>
            <a:ext cx="1065402" cy="317677"/>
          </a:xfrm>
          <a:prstGeom prst="rightArrow">
            <a:avLst>
              <a:gd name="adj1" fmla="val 50000"/>
              <a:gd name="adj2" fmla="val 96942"/>
            </a:avLst>
          </a:prstGeom>
          <a:solidFill>
            <a:schemeClr val="bg1"/>
          </a:solidFill>
          <a:ln>
            <a:noFill/>
          </a:ln>
          <a:effectLst>
            <a:glow rad="101600">
              <a:srgbClr val="00FFFF">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45941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ABC59-DC22-5C7F-A0A6-8FADF2037E59}"/>
              </a:ext>
            </a:extLst>
          </p:cNvPr>
          <p:cNvSpPr>
            <a:spLocks noGrp="1"/>
          </p:cNvSpPr>
          <p:nvPr>
            <p:ph type="title"/>
          </p:nvPr>
        </p:nvSpPr>
        <p:spPr/>
        <p:txBody>
          <a:bodyPr/>
          <a:lstStyle/>
          <a:p>
            <a:r>
              <a:rPr lang="en-US" dirty="0"/>
              <a:t>Polymorphism using interfaces</a:t>
            </a:r>
            <a:endParaRPr lang="en-CA" dirty="0"/>
          </a:p>
        </p:txBody>
      </p:sp>
      <p:sp>
        <p:nvSpPr>
          <p:cNvPr id="5" name="Text Placeholder 4">
            <a:extLst>
              <a:ext uri="{FF2B5EF4-FFF2-40B4-BE49-F238E27FC236}">
                <a16:creationId xmlns:a16="http://schemas.microsoft.com/office/drawing/2014/main" id="{B302037A-5F09-B923-4A79-9702BE1C2010}"/>
              </a:ext>
            </a:extLst>
          </p:cNvPr>
          <p:cNvSpPr>
            <a:spLocks noGrp="1"/>
          </p:cNvSpPr>
          <p:nvPr>
            <p:ph type="body" sz="quarter" idx="11"/>
          </p:nvPr>
        </p:nvSpPr>
        <p:spPr/>
        <p:txBody>
          <a:bodyPr/>
          <a:lstStyle/>
          <a:p>
            <a:r>
              <a:rPr lang="en-US" dirty="0"/>
              <a:t>Week-09-polymorphism2.Start</a:t>
            </a:r>
            <a:endParaRPr lang="en-CA" dirty="0"/>
          </a:p>
        </p:txBody>
      </p:sp>
    </p:spTree>
    <p:extLst>
      <p:ext uri="{BB962C8B-B14F-4D97-AF65-F5344CB8AC3E}">
        <p14:creationId xmlns:p14="http://schemas.microsoft.com/office/powerpoint/2010/main" val="2521911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little bit about garbage collection</a:t>
            </a:r>
          </a:p>
        </p:txBody>
      </p:sp>
      <p:sp>
        <p:nvSpPr>
          <p:cNvPr id="3" name="Content Placeholder 2"/>
          <p:cNvSpPr>
            <a:spLocks noGrp="1"/>
          </p:cNvSpPr>
          <p:nvPr>
            <p:ph idx="1"/>
          </p:nvPr>
        </p:nvSpPr>
        <p:spPr/>
        <p:txBody>
          <a:bodyPr/>
          <a:lstStyle/>
          <a:p>
            <a:r>
              <a:rPr lang="en-US" dirty="0"/>
              <a:t>The JVM has a special process that hunts for orphan objects in the heap.  </a:t>
            </a:r>
          </a:p>
          <a:p>
            <a:r>
              <a:rPr lang="en-US" dirty="0">
                <a:solidFill>
                  <a:srgbClr val="00FF00"/>
                </a:solidFill>
              </a:rPr>
              <a:t>An orphan object is an object that doesn’t have any reference variables pointing at it.</a:t>
            </a:r>
          </a:p>
          <a:p>
            <a:r>
              <a:rPr lang="en-US" dirty="0"/>
              <a:t>These orphan objects are removed from the heap to free up space.</a:t>
            </a:r>
          </a:p>
        </p:txBody>
      </p:sp>
    </p:spTree>
    <p:extLst>
      <p:ext uri="{BB962C8B-B14F-4D97-AF65-F5344CB8AC3E}">
        <p14:creationId xmlns:p14="http://schemas.microsoft.com/office/powerpoint/2010/main" val="2197858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672882-A896-9184-780B-6BC1BA903906}"/>
              </a:ext>
            </a:extLst>
          </p:cNvPr>
          <p:cNvSpPr>
            <a:spLocks noGrp="1"/>
          </p:cNvSpPr>
          <p:nvPr>
            <p:ph type="body" sz="quarter" idx="10"/>
          </p:nvPr>
        </p:nvSpPr>
        <p:spPr>
          <a:xfrm>
            <a:off x="998008" y="948722"/>
            <a:ext cx="10195984" cy="5450416"/>
          </a:xfrm>
        </p:spPr>
        <p:txBody>
          <a:bodyPr>
            <a:normAutofit fontScale="70000" lnSpcReduction="20000"/>
          </a:bodyPr>
          <a:lstStyle/>
          <a:p>
            <a:pPr marL="742950" indent="-742950">
              <a:buClr>
                <a:srgbClr val="43FC24"/>
              </a:buClr>
              <a:buFont typeface="+mj-lt"/>
              <a:buAutoNum type="arabicPeriod"/>
            </a:pPr>
            <a:r>
              <a:rPr lang="en-US" dirty="0"/>
              <a:t>With polymorphism, we can set the reference variable type to a Parent class (or implemented interface) and instantiate the actual object as the child class.</a:t>
            </a:r>
          </a:p>
          <a:p>
            <a:pPr marL="742950" indent="-742950">
              <a:buClr>
                <a:srgbClr val="43FC24"/>
              </a:buClr>
              <a:buFont typeface="+mj-lt"/>
              <a:buAutoNum type="arabicPeriod"/>
            </a:pPr>
            <a:r>
              <a:rPr lang="en-US" dirty="0"/>
              <a:t>We can only access methods in the child object that are present in the type of the reference variable that holds its address.  Let’s check it out…</a:t>
            </a:r>
            <a:endParaRPr lang="en-CA" dirty="0"/>
          </a:p>
          <a:p>
            <a:pPr marL="742950" indent="-742950">
              <a:buClr>
                <a:srgbClr val="43FC24"/>
              </a:buClr>
              <a:buFont typeface="+mj-lt"/>
              <a:buAutoNum type="arabicPeriod"/>
            </a:pPr>
            <a:r>
              <a:rPr lang="en-US" dirty="0"/>
              <a:t>Think about our smartphone example.  Using polymorphism, we can access any object through the lens of the parent class or implemented interface that happens to be the type of the reference variable</a:t>
            </a:r>
          </a:p>
          <a:p>
            <a:pPr marL="742950" indent="-742950">
              <a:buClr>
                <a:srgbClr val="43FC24"/>
              </a:buClr>
              <a:buFont typeface="+mj-lt"/>
              <a:buAutoNum type="arabicPeriod"/>
            </a:pPr>
            <a:r>
              <a:rPr lang="en-US" dirty="0"/>
              <a:t>Another way of saying this is that an object can take on the form of any parent in its hierarchy or any interface in its hierarchy. (Hence, Polymorphism or many forms!)</a:t>
            </a:r>
          </a:p>
          <a:p>
            <a:endParaRPr lang="en-CA" dirty="0"/>
          </a:p>
        </p:txBody>
      </p:sp>
      <p:sp>
        <p:nvSpPr>
          <p:cNvPr id="4" name="Title 3">
            <a:extLst>
              <a:ext uri="{FF2B5EF4-FFF2-40B4-BE49-F238E27FC236}">
                <a16:creationId xmlns:a16="http://schemas.microsoft.com/office/drawing/2014/main" id="{55D19626-060B-0A9A-6CC7-3F9AD5394870}"/>
              </a:ext>
            </a:extLst>
          </p:cNvPr>
          <p:cNvSpPr>
            <a:spLocks noGrp="1"/>
          </p:cNvSpPr>
          <p:nvPr>
            <p:ph type="title"/>
          </p:nvPr>
        </p:nvSpPr>
        <p:spPr/>
        <p:txBody>
          <a:bodyPr/>
          <a:lstStyle/>
          <a:p>
            <a:r>
              <a:rPr lang="en-US" dirty="0"/>
              <a:t>Polymorphism so far…</a:t>
            </a:r>
            <a:endParaRPr lang="en-CA" dirty="0"/>
          </a:p>
        </p:txBody>
      </p:sp>
    </p:spTree>
    <p:extLst>
      <p:ext uri="{BB962C8B-B14F-4D97-AF65-F5344CB8AC3E}">
        <p14:creationId xmlns:p14="http://schemas.microsoft.com/office/powerpoint/2010/main" val="2557039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57DA7E-9C77-D67E-9DAD-D1E50D996FC5}"/>
              </a:ext>
            </a:extLst>
          </p:cNvPr>
          <p:cNvSpPr>
            <a:spLocks noGrp="1"/>
          </p:cNvSpPr>
          <p:nvPr>
            <p:ph type="body" sz="quarter" idx="10"/>
          </p:nvPr>
        </p:nvSpPr>
        <p:spPr>
          <a:xfrm>
            <a:off x="998008" y="1407584"/>
            <a:ext cx="10195984" cy="5450416"/>
          </a:xfrm>
        </p:spPr>
        <p:txBody>
          <a:bodyPr/>
          <a:lstStyle/>
          <a:p>
            <a:r>
              <a:rPr lang="en-US" dirty="0"/>
              <a:t>It is way more powerful than it seems right now.</a:t>
            </a:r>
          </a:p>
          <a:p>
            <a:pPr marL="533386" lvl="1" indent="0">
              <a:buNone/>
            </a:pPr>
            <a:endParaRPr lang="en-US" dirty="0"/>
          </a:p>
          <a:p>
            <a:pPr marL="0" indent="0">
              <a:buNone/>
            </a:pPr>
            <a:r>
              <a:rPr lang="en-US" dirty="0"/>
              <a:t>				</a:t>
            </a:r>
            <a:r>
              <a:rPr lang="en-US" sz="4800" dirty="0">
                <a:effectLst>
                  <a:glow rad="101600">
                    <a:srgbClr val="FF00FF">
                      <a:alpha val="60000"/>
                    </a:srgbClr>
                  </a:glow>
                  <a:outerShdw blurRad="38100" dist="38100" dir="2700000" algn="tl">
                    <a:srgbClr val="000000">
                      <a:alpha val="43137"/>
                    </a:srgbClr>
                  </a:outerShdw>
                </a:effectLst>
              </a:rPr>
              <a:t>	Stay tuned…</a:t>
            </a:r>
            <a:endParaRPr lang="en-CA" dirty="0">
              <a:effectLst>
                <a:glow rad="101600">
                  <a:srgbClr val="FF00FF">
                    <a:alpha val="60000"/>
                  </a:srgbClr>
                </a:glow>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64325640-FE50-87E7-4676-F19944CF9B76}"/>
              </a:ext>
            </a:extLst>
          </p:cNvPr>
          <p:cNvSpPr>
            <a:spLocks noGrp="1"/>
          </p:cNvSpPr>
          <p:nvPr>
            <p:ph type="title"/>
          </p:nvPr>
        </p:nvSpPr>
        <p:spPr/>
        <p:txBody>
          <a:bodyPr>
            <a:normAutofit fontScale="90000"/>
          </a:bodyPr>
          <a:lstStyle/>
          <a:p>
            <a:r>
              <a:rPr lang="en-US" dirty="0"/>
              <a:t>This is the clinical definition of Polymorphism</a:t>
            </a:r>
            <a:endParaRPr lang="en-CA" dirty="0"/>
          </a:p>
        </p:txBody>
      </p:sp>
    </p:spTree>
    <p:extLst>
      <p:ext uri="{BB962C8B-B14F-4D97-AF65-F5344CB8AC3E}">
        <p14:creationId xmlns:p14="http://schemas.microsoft.com/office/powerpoint/2010/main" val="540292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C8CF9-01EC-9924-95A4-644AC44413C5}"/>
              </a:ext>
            </a:extLst>
          </p:cNvPr>
          <p:cNvSpPr>
            <a:spLocks noGrp="1"/>
          </p:cNvSpPr>
          <p:nvPr>
            <p:ph type="title"/>
          </p:nvPr>
        </p:nvSpPr>
        <p:spPr/>
        <p:txBody>
          <a:bodyPr/>
          <a:lstStyle/>
          <a:p>
            <a:r>
              <a:rPr lang="en-US" dirty="0"/>
              <a:t>Yourturn3</a:t>
            </a:r>
            <a:endParaRPr lang="en-CA" dirty="0"/>
          </a:p>
        </p:txBody>
      </p:sp>
      <p:sp>
        <p:nvSpPr>
          <p:cNvPr id="5" name="TextBox 4">
            <a:extLst>
              <a:ext uri="{FF2B5EF4-FFF2-40B4-BE49-F238E27FC236}">
                <a16:creationId xmlns:a16="http://schemas.microsoft.com/office/drawing/2014/main" id="{912C7FFE-FC90-3E0B-AC7D-345007124959}"/>
              </a:ext>
            </a:extLst>
          </p:cNvPr>
          <p:cNvSpPr txBox="1"/>
          <p:nvPr/>
        </p:nvSpPr>
        <p:spPr>
          <a:xfrm>
            <a:off x="10312400" y="6434667"/>
            <a:ext cx="1246239" cy="369332"/>
          </a:xfrm>
          <a:prstGeom prst="rect">
            <a:avLst/>
          </a:prstGeom>
          <a:noFill/>
        </p:spPr>
        <p:txBody>
          <a:bodyPr wrap="none" rtlCol="0">
            <a:spAutoFit/>
          </a:bodyPr>
          <a:lstStyle/>
          <a:p>
            <a:pPr algn="l"/>
            <a:r>
              <a:rPr lang="en-US" b="1" dirty="0">
                <a:solidFill>
                  <a:schemeClr val="bg1"/>
                </a:solidFill>
              </a:rPr>
              <a:t>10 minutes</a:t>
            </a:r>
            <a:endParaRPr lang="en-CA" b="1" dirty="0" err="1">
              <a:solidFill>
                <a:schemeClr val="bg1"/>
              </a:solidFill>
            </a:endParaRPr>
          </a:p>
        </p:txBody>
      </p:sp>
    </p:spTree>
    <p:extLst>
      <p:ext uri="{BB962C8B-B14F-4D97-AF65-F5344CB8AC3E}">
        <p14:creationId xmlns:p14="http://schemas.microsoft.com/office/powerpoint/2010/main" val="3446055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CB3E1-2A89-00E7-1455-C8ACAD26CDBA}"/>
              </a:ext>
            </a:extLst>
          </p:cNvPr>
          <p:cNvSpPr>
            <a:spLocks noGrp="1"/>
          </p:cNvSpPr>
          <p:nvPr>
            <p:ph type="title"/>
          </p:nvPr>
        </p:nvSpPr>
        <p:spPr/>
        <p:txBody>
          <a:bodyPr/>
          <a:lstStyle/>
          <a:p>
            <a:r>
              <a:rPr lang="en-US" dirty="0"/>
              <a:t>.equals and .hash</a:t>
            </a:r>
            <a:endParaRPr lang="en-CA" dirty="0"/>
          </a:p>
        </p:txBody>
      </p:sp>
      <p:sp>
        <p:nvSpPr>
          <p:cNvPr id="4" name="Text Placeholder 3">
            <a:extLst>
              <a:ext uri="{FF2B5EF4-FFF2-40B4-BE49-F238E27FC236}">
                <a16:creationId xmlns:a16="http://schemas.microsoft.com/office/drawing/2014/main" id="{DB22536C-D1EF-2D6C-1261-987D6CC52C38}"/>
              </a:ext>
            </a:extLst>
          </p:cNvPr>
          <p:cNvSpPr>
            <a:spLocks noGrp="1"/>
          </p:cNvSpPr>
          <p:nvPr>
            <p:ph type="body" sz="quarter" idx="11"/>
          </p:nvPr>
        </p:nvSpPr>
        <p:spPr/>
        <p:txBody>
          <a:bodyPr/>
          <a:lstStyle/>
          <a:p>
            <a:r>
              <a:rPr lang="en-CA" dirty="0" err="1"/>
              <a:t>dotequals.Start</a:t>
            </a:r>
            <a:r>
              <a:rPr lang="en-CA" dirty="0"/>
              <a:t>-Part A</a:t>
            </a:r>
          </a:p>
        </p:txBody>
      </p:sp>
    </p:spTree>
    <p:extLst>
      <p:ext uri="{BB962C8B-B14F-4D97-AF65-F5344CB8AC3E}">
        <p14:creationId xmlns:p14="http://schemas.microsoft.com/office/powerpoint/2010/main" val="3091198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DEF918A-C0D8-CDC4-03BC-6925F5E8D3F1}"/>
              </a:ext>
            </a:extLst>
          </p:cNvPr>
          <p:cNvSpPr>
            <a:spLocks noGrp="1"/>
          </p:cNvSpPr>
          <p:nvPr>
            <p:ph type="body" sz="quarter" idx="10"/>
          </p:nvPr>
        </p:nvSpPr>
        <p:spPr>
          <a:xfrm>
            <a:off x="998007" y="1132266"/>
            <a:ext cx="10505261" cy="5450416"/>
          </a:xfrm>
        </p:spPr>
        <p:txBody>
          <a:bodyPr/>
          <a:lstStyle/>
          <a:p>
            <a:r>
              <a:rPr lang="en-CA" dirty="0"/>
              <a:t>We can compare primitives directly with ==</a:t>
            </a:r>
          </a:p>
          <a:p>
            <a:r>
              <a:rPr lang="en-CA" dirty="0"/>
              <a:t>However, objects are more complicated.</a:t>
            </a:r>
          </a:p>
          <a:p>
            <a:r>
              <a:rPr lang="en-CA" dirty="0"/>
              <a:t>Judging what makes two objects equal will be different for different objects.</a:t>
            </a:r>
          </a:p>
          <a:p>
            <a:r>
              <a:rPr lang="en-CA" dirty="0"/>
              <a:t>We need to build a method that allows us to compare objects.</a:t>
            </a:r>
          </a:p>
          <a:p>
            <a:r>
              <a:rPr lang="en-CA" dirty="0"/>
              <a:t>That method is .equals</a:t>
            </a:r>
          </a:p>
        </p:txBody>
      </p:sp>
      <p:sp>
        <p:nvSpPr>
          <p:cNvPr id="4" name="Title 3">
            <a:extLst>
              <a:ext uri="{FF2B5EF4-FFF2-40B4-BE49-F238E27FC236}">
                <a16:creationId xmlns:a16="http://schemas.microsoft.com/office/drawing/2014/main" id="{B6E84FF7-BF69-844F-2F06-B894B83D1808}"/>
              </a:ext>
            </a:extLst>
          </p:cNvPr>
          <p:cNvSpPr>
            <a:spLocks noGrp="1"/>
          </p:cNvSpPr>
          <p:nvPr>
            <p:ph type="title"/>
          </p:nvPr>
        </p:nvSpPr>
        <p:spPr/>
        <p:txBody>
          <a:bodyPr/>
          <a:lstStyle/>
          <a:p>
            <a:r>
              <a:rPr lang="en-US" dirty="0"/>
              <a:t>Figuring out equality in the world of objects</a:t>
            </a:r>
            <a:endParaRPr lang="en-CA" dirty="0"/>
          </a:p>
        </p:txBody>
      </p:sp>
    </p:spTree>
    <p:extLst>
      <p:ext uri="{BB962C8B-B14F-4D97-AF65-F5344CB8AC3E}">
        <p14:creationId xmlns:p14="http://schemas.microsoft.com/office/powerpoint/2010/main" val="167247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CB3E1-2A89-00E7-1455-C8ACAD26CDBA}"/>
              </a:ext>
            </a:extLst>
          </p:cNvPr>
          <p:cNvSpPr>
            <a:spLocks noGrp="1"/>
          </p:cNvSpPr>
          <p:nvPr>
            <p:ph type="title"/>
          </p:nvPr>
        </p:nvSpPr>
        <p:spPr/>
        <p:txBody>
          <a:bodyPr/>
          <a:lstStyle/>
          <a:p>
            <a:r>
              <a:rPr lang="en-US" dirty="0"/>
              <a:t>.equals and .hash – Let’s fix our code!</a:t>
            </a:r>
            <a:endParaRPr lang="en-CA" dirty="0"/>
          </a:p>
        </p:txBody>
      </p:sp>
      <p:sp>
        <p:nvSpPr>
          <p:cNvPr id="4" name="Text Placeholder 3">
            <a:extLst>
              <a:ext uri="{FF2B5EF4-FFF2-40B4-BE49-F238E27FC236}">
                <a16:creationId xmlns:a16="http://schemas.microsoft.com/office/drawing/2014/main" id="{DB22536C-D1EF-2D6C-1261-987D6CC52C38}"/>
              </a:ext>
            </a:extLst>
          </p:cNvPr>
          <p:cNvSpPr>
            <a:spLocks noGrp="1"/>
          </p:cNvSpPr>
          <p:nvPr>
            <p:ph type="body" sz="quarter" idx="11"/>
          </p:nvPr>
        </p:nvSpPr>
        <p:spPr/>
        <p:txBody>
          <a:bodyPr/>
          <a:lstStyle/>
          <a:p>
            <a:r>
              <a:rPr lang="en-US" dirty="0" err="1"/>
              <a:t>dotequals.Start</a:t>
            </a:r>
            <a:r>
              <a:rPr lang="en-US" dirty="0"/>
              <a:t>-continued</a:t>
            </a:r>
            <a:endParaRPr lang="en-CA" dirty="0"/>
          </a:p>
        </p:txBody>
      </p:sp>
    </p:spTree>
    <p:extLst>
      <p:ext uri="{BB962C8B-B14F-4D97-AF65-F5344CB8AC3E}">
        <p14:creationId xmlns:p14="http://schemas.microsoft.com/office/powerpoint/2010/main" val="754944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15C93D-C2FD-9458-3081-B74043F6C20C}"/>
              </a:ext>
            </a:extLst>
          </p:cNvPr>
          <p:cNvSpPr>
            <a:spLocks noGrp="1"/>
          </p:cNvSpPr>
          <p:nvPr>
            <p:ph type="title"/>
          </p:nvPr>
        </p:nvSpPr>
        <p:spPr/>
        <p:txBody>
          <a:bodyPr>
            <a:normAutofit fontScale="90000"/>
          </a:bodyPr>
          <a:lstStyle/>
          <a:p>
            <a:r>
              <a:rPr lang="en-US" dirty="0"/>
              <a:t>The Actual code for the .equals in the object class</a:t>
            </a:r>
            <a:endParaRPr lang="en-CA" dirty="0"/>
          </a:p>
        </p:txBody>
      </p:sp>
      <p:pic>
        <p:nvPicPr>
          <p:cNvPr id="7" name="Picture 6">
            <a:extLst>
              <a:ext uri="{FF2B5EF4-FFF2-40B4-BE49-F238E27FC236}">
                <a16:creationId xmlns:a16="http://schemas.microsoft.com/office/drawing/2014/main" id="{59EEAE52-39AF-7919-4327-87A2D2BA235E}"/>
              </a:ext>
            </a:extLst>
          </p:cNvPr>
          <p:cNvPicPr>
            <a:picLocks noChangeAspect="1"/>
          </p:cNvPicPr>
          <p:nvPr/>
        </p:nvPicPr>
        <p:blipFill>
          <a:blip r:embed="rId2"/>
          <a:stretch>
            <a:fillRect/>
          </a:stretch>
        </p:blipFill>
        <p:spPr>
          <a:xfrm>
            <a:off x="2833687" y="2343197"/>
            <a:ext cx="6072010" cy="1619203"/>
          </a:xfrm>
          <a:prstGeom prst="rect">
            <a:avLst/>
          </a:prstGeom>
          <a:effectLst>
            <a:glow rad="101600">
              <a:schemeClr val="bg1">
                <a:alpha val="60000"/>
              </a:schemeClr>
            </a:glow>
          </a:effectLst>
        </p:spPr>
      </p:pic>
    </p:spTree>
    <p:extLst>
      <p:ext uri="{BB962C8B-B14F-4D97-AF65-F5344CB8AC3E}">
        <p14:creationId xmlns:p14="http://schemas.microsoft.com/office/powerpoint/2010/main" val="1914643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CB3E1-2A89-00E7-1455-C8ACAD26CDBA}"/>
              </a:ext>
            </a:extLst>
          </p:cNvPr>
          <p:cNvSpPr>
            <a:spLocks noGrp="1"/>
          </p:cNvSpPr>
          <p:nvPr>
            <p:ph type="title"/>
          </p:nvPr>
        </p:nvSpPr>
        <p:spPr/>
        <p:txBody>
          <a:bodyPr/>
          <a:lstStyle/>
          <a:p>
            <a:r>
              <a:rPr lang="en-US" dirty="0"/>
              <a:t>.equals and .hash – Let’s fix our code!</a:t>
            </a:r>
            <a:endParaRPr lang="en-CA" dirty="0"/>
          </a:p>
        </p:txBody>
      </p:sp>
      <p:sp>
        <p:nvSpPr>
          <p:cNvPr id="4" name="Text Placeholder 3">
            <a:extLst>
              <a:ext uri="{FF2B5EF4-FFF2-40B4-BE49-F238E27FC236}">
                <a16:creationId xmlns:a16="http://schemas.microsoft.com/office/drawing/2014/main" id="{DB22536C-D1EF-2D6C-1261-987D6CC52C38}"/>
              </a:ext>
            </a:extLst>
          </p:cNvPr>
          <p:cNvSpPr>
            <a:spLocks noGrp="1"/>
          </p:cNvSpPr>
          <p:nvPr>
            <p:ph type="body" sz="quarter" idx="11"/>
          </p:nvPr>
        </p:nvSpPr>
        <p:spPr/>
        <p:txBody>
          <a:bodyPr/>
          <a:lstStyle/>
          <a:p>
            <a:r>
              <a:rPr lang="en-US" dirty="0" err="1"/>
              <a:t>dotequals.Start</a:t>
            </a:r>
            <a:r>
              <a:rPr lang="en-US" dirty="0"/>
              <a:t>-continued</a:t>
            </a:r>
            <a:endParaRPr lang="en-CA" dirty="0"/>
          </a:p>
        </p:txBody>
      </p:sp>
    </p:spTree>
    <p:extLst>
      <p:ext uri="{BB962C8B-B14F-4D97-AF65-F5344CB8AC3E}">
        <p14:creationId xmlns:p14="http://schemas.microsoft.com/office/powerpoint/2010/main" val="2476880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348706-EFF8-DC76-7109-64F3249A38F7}"/>
              </a:ext>
            </a:extLst>
          </p:cNvPr>
          <p:cNvSpPr>
            <a:spLocks noGrp="1"/>
          </p:cNvSpPr>
          <p:nvPr>
            <p:ph type="body" sz="quarter" idx="10"/>
          </p:nvPr>
        </p:nvSpPr>
        <p:spPr/>
        <p:txBody>
          <a:bodyPr>
            <a:normAutofit fontScale="70000" lnSpcReduction="20000"/>
          </a:bodyPr>
          <a:lstStyle/>
          <a:p>
            <a:pPr>
              <a:buClr>
                <a:srgbClr val="43FC24"/>
              </a:buClr>
              <a:buFont typeface="Wingdings" panose="05000000000000000000" pitchFamily="2" charset="2"/>
              <a:buChar char="ü"/>
            </a:pPr>
            <a:r>
              <a:rPr lang="en-US" dirty="0"/>
              <a:t>.</a:t>
            </a:r>
            <a:r>
              <a:rPr lang="en-US" dirty="0" err="1"/>
              <a:t>hashCode</a:t>
            </a:r>
            <a:r>
              <a:rPr lang="en-US" dirty="0"/>
              <a:t> is a method in the Object class.</a:t>
            </a:r>
          </a:p>
          <a:p>
            <a:pPr>
              <a:buClr>
                <a:srgbClr val="43FC24"/>
              </a:buClr>
              <a:buFont typeface="Wingdings" panose="05000000000000000000" pitchFamily="2" charset="2"/>
              <a:buChar char="ü"/>
            </a:pPr>
            <a:r>
              <a:rPr lang="en-US" dirty="0"/>
              <a:t>When the </a:t>
            </a:r>
            <a:r>
              <a:rPr lang="en-US" dirty="0" err="1"/>
              <a:t>hashCode</a:t>
            </a:r>
            <a:r>
              <a:rPr lang="en-US" dirty="0"/>
              <a:t> method is not overridden by your class, the default </a:t>
            </a:r>
            <a:r>
              <a:rPr lang="en-US" dirty="0" err="1"/>
              <a:t>hashcode</a:t>
            </a:r>
            <a:r>
              <a:rPr lang="en-US" dirty="0"/>
              <a:t> method in Object runs</a:t>
            </a:r>
          </a:p>
          <a:p>
            <a:pPr lvl="1"/>
            <a:r>
              <a:rPr lang="en-US" dirty="0"/>
              <a:t>This returns some hash of the object’s memory address.</a:t>
            </a:r>
          </a:p>
          <a:p>
            <a:pPr>
              <a:buClr>
                <a:srgbClr val="43FC24"/>
              </a:buClr>
              <a:buFont typeface="Wingdings" panose="05000000000000000000" pitchFamily="2" charset="2"/>
              <a:buChar char="ü"/>
            </a:pPr>
            <a:r>
              <a:rPr lang="en-US" dirty="0"/>
              <a:t>When you override </a:t>
            </a:r>
            <a:r>
              <a:rPr lang="en-US" dirty="0" err="1"/>
              <a:t>hashCode</a:t>
            </a:r>
            <a:r>
              <a:rPr lang="en-US" dirty="0"/>
              <a:t>, it must satisfy the following rules:</a:t>
            </a:r>
          </a:p>
          <a:p>
            <a:pPr marL="1352535" lvl="1" indent="-742950">
              <a:buFont typeface="+mj-lt"/>
              <a:buAutoNum type="arabicPeriod"/>
            </a:pPr>
            <a:r>
              <a:rPr lang="en-US" dirty="0" err="1"/>
              <a:t>Hashcode</a:t>
            </a:r>
            <a:r>
              <a:rPr lang="en-US" dirty="0"/>
              <a:t> must consistently return the same value whenever called on the same object.</a:t>
            </a:r>
          </a:p>
          <a:p>
            <a:pPr marL="1352535" lvl="1" indent="-742950">
              <a:buFont typeface="+mj-lt"/>
              <a:buAutoNum type="arabicPeriod"/>
            </a:pPr>
            <a:r>
              <a:rPr lang="en-US" dirty="0"/>
              <a:t>If two objects are equal according to the .equals method, the </a:t>
            </a:r>
            <a:r>
              <a:rPr lang="en-US" dirty="0" err="1"/>
              <a:t>hashCode</a:t>
            </a:r>
            <a:r>
              <a:rPr lang="en-US" dirty="0"/>
              <a:t> method must  return the same value for both objects</a:t>
            </a:r>
          </a:p>
          <a:p>
            <a:pPr marL="1352535" lvl="1" indent="-742950">
              <a:buFont typeface="+mj-lt"/>
              <a:buAutoNum type="arabicPeriod"/>
            </a:pPr>
            <a:r>
              <a:rPr lang="en-US" dirty="0"/>
              <a:t>If two objects are NOT equal according to the .equals method, the </a:t>
            </a:r>
            <a:r>
              <a:rPr lang="en-US" dirty="0" err="1"/>
              <a:t>hashCode</a:t>
            </a:r>
            <a:r>
              <a:rPr lang="en-US" dirty="0"/>
              <a:t> method should try to return different values for each object but there is no guarantee.</a:t>
            </a:r>
          </a:p>
          <a:p>
            <a:pPr lvl="1"/>
            <a:endParaRPr lang="en-CA" dirty="0"/>
          </a:p>
        </p:txBody>
      </p:sp>
      <p:sp>
        <p:nvSpPr>
          <p:cNvPr id="3" name="Title 2">
            <a:extLst>
              <a:ext uri="{FF2B5EF4-FFF2-40B4-BE49-F238E27FC236}">
                <a16:creationId xmlns:a16="http://schemas.microsoft.com/office/drawing/2014/main" id="{9396251E-1247-CAA9-A297-FB6431765560}"/>
              </a:ext>
            </a:extLst>
          </p:cNvPr>
          <p:cNvSpPr>
            <a:spLocks noGrp="1"/>
          </p:cNvSpPr>
          <p:nvPr>
            <p:ph type="title"/>
          </p:nvPr>
        </p:nvSpPr>
        <p:spPr/>
        <p:txBody>
          <a:bodyPr/>
          <a:lstStyle/>
          <a:p>
            <a:r>
              <a:rPr lang="en-US" dirty="0"/>
              <a:t> .</a:t>
            </a:r>
            <a:r>
              <a:rPr lang="en-US" dirty="0" err="1"/>
              <a:t>hashCode</a:t>
            </a:r>
            <a:endParaRPr lang="en-CA" dirty="0"/>
          </a:p>
        </p:txBody>
      </p:sp>
    </p:spTree>
    <p:extLst>
      <p:ext uri="{BB962C8B-B14F-4D97-AF65-F5344CB8AC3E}">
        <p14:creationId xmlns:p14="http://schemas.microsoft.com/office/powerpoint/2010/main" val="2026605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F6D1E0-D8C3-C1F7-7454-A62A78891683}"/>
              </a:ext>
            </a:extLst>
          </p:cNvPr>
          <p:cNvSpPr>
            <a:spLocks noGrp="1"/>
          </p:cNvSpPr>
          <p:nvPr>
            <p:ph type="body" sz="quarter" idx="10"/>
          </p:nvPr>
        </p:nvSpPr>
        <p:spPr>
          <a:xfrm>
            <a:off x="688731" y="869254"/>
            <a:ext cx="10195984" cy="5450416"/>
          </a:xfrm>
        </p:spPr>
        <p:txBody>
          <a:bodyPr>
            <a:normAutofit fontScale="70000" lnSpcReduction="20000"/>
          </a:bodyPr>
          <a:lstStyle/>
          <a:p>
            <a:pPr marL="742950" indent="-742950">
              <a:buFont typeface="+mj-lt"/>
              <a:buAutoNum type="arabicPeriod"/>
            </a:pPr>
            <a:r>
              <a:rPr lang="en-US" dirty="0"/>
              <a:t>Make sure you are overriding the .equals method</a:t>
            </a:r>
          </a:p>
          <a:p>
            <a:pPr marL="742950" indent="-742950">
              <a:buFont typeface="+mj-lt"/>
              <a:buAutoNum type="arabicPeriod"/>
            </a:pPr>
            <a:r>
              <a:rPr lang="en-US" dirty="0"/>
              <a:t>If the address of this object is the same as the object being compared, they are the same object and we immediately return </a:t>
            </a:r>
            <a:r>
              <a:rPr lang="en-US" dirty="0">
                <a:effectLst>
                  <a:glow rad="101600">
                    <a:srgbClr val="43FC24">
                      <a:alpha val="60000"/>
                    </a:srgbClr>
                  </a:glow>
                  <a:outerShdw blurRad="38100" dist="38100" dir="2700000" algn="tl">
                    <a:srgbClr val="000000">
                      <a:alpha val="43137"/>
                    </a:srgbClr>
                  </a:outerShdw>
                </a:effectLst>
              </a:rPr>
              <a:t>true</a:t>
            </a:r>
            <a:r>
              <a:rPr lang="en-US" dirty="0"/>
              <a:t>.</a:t>
            </a:r>
          </a:p>
          <a:p>
            <a:pPr marL="742950" indent="-742950">
              <a:buFont typeface="+mj-lt"/>
              <a:buAutoNum type="arabicPeriod"/>
            </a:pPr>
            <a:r>
              <a:rPr lang="en-US" dirty="0"/>
              <a:t>If the passed object is null, return </a:t>
            </a:r>
            <a:r>
              <a:rPr lang="en-US" dirty="0">
                <a:effectLst>
                  <a:glow rad="101600">
                    <a:srgbClr val="FF0000">
                      <a:alpha val="60000"/>
                    </a:srgbClr>
                  </a:glow>
                  <a:outerShdw blurRad="38100" dist="38100" dir="2700000" algn="tl">
                    <a:srgbClr val="000000">
                      <a:alpha val="43137"/>
                    </a:srgbClr>
                  </a:outerShdw>
                </a:effectLst>
              </a:rPr>
              <a:t>false</a:t>
            </a:r>
          </a:p>
          <a:p>
            <a:pPr marL="742950" indent="-742950">
              <a:buFont typeface="+mj-lt"/>
              <a:buAutoNum type="arabicPeriod"/>
            </a:pPr>
            <a:r>
              <a:rPr lang="en-US" dirty="0"/>
              <a:t>If the passed object is not the same Class as this object, return </a:t>
            </a:r>
            <a:r>
              <a:rPr lang="en-US" sz="4200" dirty="0">
                <a:effectLst>
                  <a:glow rad="101600">
                    <a:srgbClr val="FF0000">
                      <a:alpha val="60000"/>
                    </a:srgbClr>
                  </a:glow>
                  <a:outerShdw blurRad="38100" dist="38100" dir="2700000" algn="tl">
                    <a:srgbClr val="000000">
                      <a:alpha val="43137"/>
                    </a:srgbClr>
                  </a:outerShdw>
                </a:effectLst>
              </a:rPr>
              <a:t>false</a:t>
            </a:r>
          </a:p>
          <a:p>
            <a:pPr marL="742950" indent="-742950">
              <a:buFont typeface="+mj-lt"/>
              <a:buAutoNum type="arabicPeriod"/>
            </a:pPr>
            <a:r>
              <a:rPr lang="en-US" dirty="0"/>
              <a:t>If the fields that we deem important while judging if two objects are the same(for example, both have the same </a:t>
            </a:r>
            <a:r>
              <a:rPr lang="en-US" dirty="0" err="1"/>
              <a:t>studentNumber</a:t>
            </a:r>
            <a:r>
              <a:rPr lang="en-US" dirty="0"/>
              <a:t>), return </a:t>
            </a:r>
            <a:r>
              <a:rPr lang="en-US" sz="4200" dirty="0">
                <a:effectLst>
                  <a:glow rad="101600">
                    <a:srgbClr val="43FC24">
                      <a:alpha val="60000"/>
                    </a:srgbClr>
                  </a:glow>
                  <a:outerShdw blurRad="38100" dist="38100" dir="2700000" algn="tl">
                    <a:srgbClr val="000000">
                      <a:alpha val="43137"/>
                    </a:srgbClr>
                  </a:outerShdw>
                </a:effectLst>
              </a:rPr>
              <a:t>true</a:t>
            </a:r>
            <a:r>
              <a:rPr lang="en-US" dirty="0"/>
              <a:t>!</a:t>
            </a:r>
          </a:p>
          <a:p>
            <a:pPr>
              <a:buClr>
                <a:srgbClr val="FFFF00"/>
              </a:buClr>
              <a:buFont typeface="Wingdings" panose="05000000000000000000" pitchFamily="2" charset="2"/>
              <a:buChar char="J"/>
            </a:pPr>
            <a:r>
              <a:rPr lang="en-US" dirty="0"/>
              <a:t>(remember, that if our .equals returns true, we must make sure that the .</a:t>
            </a:r>
            <a:r>
              <a:rPr lang="en-US" dirty="0" err="1"/>
              <a:t>hashCode</a:t>
            </a:r>
            <a:r>
              <a:rPr lang="en-US" dirty="0"/>
              <a:t> for both objects are the same!)</a:t>
            </a:r>
          </a:p>
          <a:p>
            <a:pPr marL="742950" indent="-742950">
              <a:buFont typeface="+mj-lt"/>
              <a:buAutoNum type="arabicPeriod"/>
            </a:pPr>
            <a:endParaRPr lang="en-CA" dirty="0"/>
          </a:p>
        </p:txBody>
      </p:sp>
      <p:sp>
        <p:nvSpPr>
          <p:cNvPr id="3" name="Title 2">
            <a:extLst>
              <a:ext uri="{FF2B5EF4-FFF2-40B4-BE49-F238E27FC236}">
                <a16:creationId xmlns:a16="http://schemas.microsoft.com/office/drawing/2014/main" id="{FBA59D54-0A5A-50F8-2F0E-E92EE532C42C}"/>
              </a:ext>
            </a:extLst>
          </p:cNvPr>
          <p:cNvSpPr>
            <a:spLocks noGrp="1"/>
          </p:cNvSpPr>
          <p:nvPr>
            <p:ph type="title"/>
          </p:nvPr>
        </p:nvSpPr>
        <p:spPr/>
        <p:txBody>
          <a:bodyPr/>
          <a:lstStyle/>
          <a:p>
            <a:r>
              <a:rPr lang="en-US" dirty="0"/>
              <a:t>4 Rules for writing .equals</a:t>
            </a:r>
            <a:endParaRPr lang="en-CA" dirty="0"/>
          </a:p>
        </p:txBody>
      </p:sp>
      <p:sp>
        <p:nvSpPr>
          <p:cNvPr id="4" name="TextBox 3">
            <a:extLst>
              <a:ext uri="{FF2B5EF4-FFF2-40B4-BE49-F238E27FC236}">
                <a16:creationId xmlns:a16="http://schemas.microsoft.com/office/drawing/2014/main" id="{3B0DB9E2-F86B-C553-12C5-BB84F227D920}"/>
              </a:ext>
            </a:extLst>
          </p:cNvPr>
          <p:cNvSpPr txBox="1"/>
          <p:nvPr/>
        </p:nvSpPr>
        <p:spPr>
          <a:xfrm>
            <a:off x="3928533" y="6197600"/>
            <a:ext cx="2956515" cy="369332"/>
          </a:xfrm>
          <a:prstGeom prst="rect">
            <a:avLst/>
          </a:prstGeom>
          <a:noFill/>
        </p:spPr>
        <p:txBody>
          <a:bodyPr wrap="none" rtlCol="0">
            <a:spAutoFit/>
          </a:bodyPr>
          <a:lstStyle/>
          <a:p>
            <a:pPr algn="l"/>
            <a:r>
              <a:rPr lang="en-US" b="1" dirty="0">
                <a:solidFill>
                  <a:schemeClr val="bg1"/>
                </a:solidFill>
                <a:effectLst>
                  <a:glow rad="101600">
                    <a:srgbClr val="FF00FF">
                      <a:alpha val="60000"/>
                    </a:srgbClr>
                  </a:glow>
                </a:effectLst>
              </a:rPr>
              <a:t>Or…Let VSCode do it for you!</a:t>
            </a:r>
            <a:endParaRPr lang="en-CA" b="1" dirty="0" err="1">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3866888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48931A-BF66-5239-E79E-C258DAE2EB0C}"/>
              </a:ext>
            </a:extLst>
          </p:cNvPr>
          <p:cNvSpPr>
            <a:spLocks noGrp="1"/>
          </p:cNvSpPr>
          <p:nvPr>
            <p:ph type="title"/>
          </p:nvPr>
        </p:nvSpPr>
        <p:spPr/>
        <p:txBody>
          <a:bodyPr/>
          <a:lstStyle/>
          <a:p>
            <a:r>
              <a:rPr lang="en-US" dirty="0"/>
              <a:t>Garbage Collection</a:t>
            </a:r>
            <a:endParaRPr lang="en-CA" dirty="0"/>
          </a:p>
        </p:txBody>
      </p:sp>
      <p:sp>
        <p:nvSpPr>
          <p:cNvPr id="5" name="Text Placeholder 4">
            <a:extLst>
              <a:ext uri="{FF2B5EF4-FFF2-40B4-BE49-F238E27FC236}">
                <a16:creationId xmlns:a16="http://schemas.microsoft.com/office/drawing/2014/main" id="{7E1823FC-CA0A-DDD5-C7A9-9FB6CE7DAF9A}"/>
              </a:ext>
            </a:extLst>
          </p:cNvPr>
          <p:cNvSpPr>
            <a:spLocks noGrp="1"/>
          </p:cNvSpPr>
          <p:nvPr>
            <p:ph type="body" sz="quarter" idx="11"/>
          </p:nvPr>
        </p:nvSpPr>
        <p:spPr/>
        <p:txBody>
          <a:bodyPr/>
          <a:lstStyle/>
          <a:p>
            <a:r>
              <a:rPr lang="en-US" dirty="0"/>
              <a:t>Week-09-garbagecollection:Start</a:t>
            </a:r>
            <a:endParaRPr lang="en-CA" dirty="0"/>
          </a:p>
        </p:txBody>
      </p:sp>
    </p:spTree>
    <p:extLst>
      <p:ext uri="{BB962C8B-B14F-4D97-AF65-F5344CB8AC3E}">
        <p14:creationId xmlns:p14="http://schemas.microsoft.com/office/powerpoint/2010/main" val="2470664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72EA8E-59B0-93E2-E8C0-521C9E931C3C}"/>
              </a:ext>
            </a:extLst>
          </p:cNvPr>
          <p:cNvSpPr>
            <a:spLocks noGrp="1"/>
          </p:cNvSpPr>
          <p:nvPr>
            <p:ph type="body" sz="quarter" idx="10"/>
          </p:nvPr>
        </p:nvSpPr>
        <p:spPr>
          <a:xfrm>
            <a:off x="998008" y="776666"/>
            <a:ext cx="10195984" cy="5450416"/>
          </a:xfrm>
        </p:spPr>
        <p:txBody>
          <a:bodyPr>
            <a:normAutofit fontScale="85000" lnSpcReduction="20000"/>
          </a:bodyPr>
          <a:lstStyle/>
          <a:p>
            <a:r>
              <a:rPr lang="en-US" dirty="0"/>
              <a:t>In theory, we could.  However, depending on the objects we are comparing, out .equals might be very time consuming. </a:t>
            </a:r>
          </a:p>
          <a:p>
            <a:pPr lvl="1"/>
            <a:r>
              <a:rPr lang="en-US" dirty="0"/>
              <a:t> Imagine a String with 26000 characters and we have to compare each letter.  Now, imagine we have to do that for 100000 Strings</a:t>
            </a:r>
          </a:p>
          <a:p>
            <a:pPr lvl="1"/>
            <a:r>
              <a:rPr lang="en-US" dirty="0"/>
              <a:t>.</a:t>
            </a:r>
            <a:r>
              <a:rPr lang="en-US" dirty="0" err="1"/>
              <a:t>hashCode</a:t>
            </a:r>
            <a:r>
              <a:rPr lang="en-US" dirty="0"/>
              <a:t>, however, is very fast.  We do not need to visit every character to generate a </a:t>
            </a:r>
            <a:r>
              <a:rPr lang="en-US" dirty="0" err="1"/>
              <a:t>hashcode</a:t>
            </a:r>
            <a:r>
              <a:rPr lang="en-US" dirty="0"/>
              <a:t>. </a:t>
            </a:r>
          </a:p>
          <a:p>
            <a:pPr lvl="1"/>
            <a:r>
              <a:rPr lang="en-US" dirty="0"/>
              <a:t>Also, we know with 100% certainty that, if the </a:t>
            </a:r>
            <a:r>
              <a:rPr lang="en-US" dirty="0" err="1"/>
              <a:t>hashcodes</a:t>
            </a:r>
            <a:r>
              <a:rPr lang="en-US" dirty="0"/>
              <a:t> do not match, the objects are not equal.  Calling this can eliminate the need to run the process-</a:t>
            </a:r>
            <a:r>
              <a:rPr lang="en-US" dirty="0" err="1"/>
              <a:t>instensive</a:t>
            </a:r>
            <a:r>
              <a:rPr lang="en-US" dirty="0"/>
              <a:t> .equals.</a:t>
            </a:r>
            <a:endParaRPr lang="en-CA" dirty="0"/>
          </a:p>
        </p:txBody>
      </p:sp>
      <p:sp>
        <p:nvSpPr>
          <p:cNvPr id="3" name="Title 2">
            <a:extLst>
              <a:ext uri="{FF2B5EF4-FFF2-40B4-BE49-F238E27FC236}">
                <a16:creationId xmlns:a16="http://schemas.microsoft.com/office/drawing/2014/main" id="{69A17E8A-D891-F3F3-7B43-55877377CB15}"/>
              </a:ext>
            </a:extLst>
          </p:cNvPr>
          <p:cNvSpPr>
            <a:spLocks noGrp="1"/>
          </p:cNvSpPr>
          <p:nvPr>
            <p:ph type="title"/>
          </p:nvPr>
        </p:nvSpPr>
        <p:spPr/>
        <p:txBody>
          <a:bodyPr/>
          <a:lstStyle/>
          <a:p>
            <a:r>
              <a:rPr lang="en-US" dirty="0"/>
              <a:t>Why can’t we just use .equals?</a:t>
            </a:r>
            <a:endParaRPr lang="en-CA" dirty="0"/>
          </a:p>
        </p:txBody>
      </p:sp>
      <p:pic>
        <p:nvPicPr>
          <p:cNvPr id="4" name="Picture 2" descr="Smiley Face Showing Thumbs Up Free Vector And Graphic 52863657.">
            <a:extLst>
              <a:ext uri="{FF2B5EF4-FFF2-40B4-BE49-F238E27FC236}">
                <a16:creationId xmlns:a16="http://schemas.microsoft.com/office/drawing/2014/main" id="{6130DD4F-DE9F-E25C-A1FA-D1821964BD8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778" b="89778" l="4000" r="96000">
                        <a14:foregroundMark x1="40889" y1="27111" x2="40889" y2="27111"/>
                        <a14:foregroundMark x1="61778" y1="26667" x2="61778" y2="36889"/>
                        <a14:foregroundMark x1="7556" y1="48000" x2="7556" y2="48000"/>
                        <a14:foregroundMark x1="4000" y1="67111" x2="4000" y2="67111"/>
                        <a14:foregroundMark x1="92444" y1="71556" x2="92444" y2="71556"/>
                        <a14:foregroundMark x1="92444" y1="49333" x2="92444" y2="49333"/>
                        <a14:foregroundMark x1="96000" y1="70222" x2="96000" y2="70222"/>
                        <a14:foregroundMark x1="50667" y1="60000" x2="50667" y2="60000"/>
                        <a14:foregroundMark x1="52000" y1="58667" x2="58222" y2="57333"/>
                        <a14:foregroundMark x1="36444" y1="36889" x2="36444" y2="36889"/>
                      </a14:backgroundRemoval>
                    </a14:imgEffect>
                  </a14:imgLayer>
                </a14:imgProps>
              </a:ext>
              <a:ext uri="{28A0092B-C50C-407E-A947-70E740481C1C}">
                <a14:useLocalDpi xmlns:a14="http://schemas.microsoft.com/office/drawing/2010/main" val="0"/>
              </a:ext>
            </a:extLst>
          </a:blip>
          <a:srcRect/>
          <a:stretch>
            <a:fillRect/>
          </a:stretch>
        </p:blipFill>
        <p:spPr bwMode="auto">
          <a:xfrm>
            <a:off x="9684481" y="4850342"/>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AC368B-E93E-955A-864A-9E910B6F69CC}"/>
              </a:ext>
            </a:extLst>
          </p:cNvPr>
          <p:cNvSpPr txBox="1"/>
          <p:nvPr/>
        </p:nvSpPr>
        <p:spPr>
          <a:xfrm>
            <a:off x="1307285" y="6070600"/>
            <a:ext cx="9293057" cy="369332"/>
          </a:xfrm>
          <a:prstGeom prst="rect">
            <a:avLst/>
          </a:prstGeom>
          <a:noFill/>
        </p:spPr>
        <p:txBody>
          <a:bodyPr wrap="none" rtlCol="0">
            <a:spAutoFit/>
          </a:bodyPr>
          <a:lstStyle/>
          <a:p>
            <a:pPr algn="l"/>
            <a:r>
              <a:rPr lang="en-US" b="1" dirty="0">
                <a:solidFill>
                  <a:schemeClr val="bg1"/>
                </a:solidFill>
                <a:effectLst>
                  <a:glow rad="101600">
                    <a:srgbClr val="FF00FF">
                      <a:alpha val="60000"/>
                    </a:srgbClr>
                  </a:glow>
                </a:effectLst>
              </a:rPr>
              <a:t>Ouch…my brain hurts…if only there was a way for VSCode to build .equals and .</a:t>
            </a:r>
            <a:r>
              <a:rPr lang="en-US" b="1" dirty="0" err="1">
                <a:solidFill>
                  <a:schemeClr val="bg1"/>
                </a:solidFill>
                <a:effectLst>
                  <a:glow rad="101600">
                    <a:srgbClr val="FF00FF">
                      <a:alpha val="60000"/>
                    </a:srgbClr>
                  </a:glow>
                </a:effectLst>
              </a:rPr>
              <a:t>hashCode</a:t>
            </a:r>
            <a:r>
              <a:rPr lang="en-US" b="1" dirty="0">
                <a:solidFill>
                  <a:schemeClr val="bg1"/>
                </a:solidFill>
                <a:effectLst>
                  <a:glow rad="101600">
                    <a:srgbClr val="FF00FF">
                      <a:alpha val="60000"/>
                    </a:srgbClr>
                  </a:glow>
                </a:effectLst>
              </a:rPr>
              <a:t> for us!</a:t>
            </a:r>
            <a:endParaRPr lang="en-CA" b="1" dirty="0" err="1">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311849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0" fill="hold"/>
                                        <p:tgtEl>
                                          <p:spTgt spid="4"/>
                                        </p:tgtEl>
                                        <p:attrNameLst>
                                          <p:attrName>ppt_w</p:attrName>
                                        </p:attrNameLst>
                                      </p:cBhvr>
                                      <p:tavLst>
                                        <p:tav tm="0">
                                          <p:val>
                                            <p:fltVal val="0"/>
                                          </p:val>
                                        </p:tav>
                                        <p:tav tm="100000">
                                          <p:val>
                                            <p:strVal val="#ppt_w"/>
                                          </p:val>
                                        </p:tav>
                                      </p:tavLst>
                                    </p:anim>
                                    <p:anim calcmode="lin" valueType="num">
                                      <p:cBhvr>
                                        <p:cTn id="8" dur="1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EA11DC-6FBA-62B2-41C2-95C0AD006B86}"/>
              </a:ext>
            </a:extLst>
          </p:cNvPr>
          <p:cNvSpPr>
            <a:spLocks noGrp="1"/>
          </p:cNvSpPr>
          <p:nvPr>
            <p:ph type="body" sz="quarter" idx="10"/>
          </p:nvPr>
        </p:nvSpPr>
        <p:spPr/>
        <p:txBody>
          <a:bodyPr/>
          <a:lstStyle/>
          <a:p>
            <a:r>
              <a:rPr lang="en-US" dirty="0"/>
              <a:t>We should always provide a means to determine if any two object of a particular Type are the same or different.</a:t>
            </a:r>
          </a:p>
          <a:p>
            <a:r>
              <a:rPr lang="en-US" dirty="0"/>
              <a:t>We use both .equals and .</a:t>
            </a:r>
            <a:r>
              <a:rPr lang="en-US" dirty="0" err="1"/>
              <a:t>hashCode</a:t>
            </a:r>
            <a:r>
              <a:rPr lang="en-US" dirty="0"/>
              <a:t> to do this.</a:t>
            </a:r>
            <a:endParaRPr lang="en-CA" dirty="0"/>
          </a:p>
        </p:txBody>
      </p:sp>
      <p:sp>
        <p:nvSpPr>
          <p:cNvPr id="4" name="Title 3">
            <a:extLst>
              <a:ext uri="{FF2B5EF4-FFF2-40B4-BE49-F238E27FC236}">
                <a16:creationId xmlns:a16="http://schemas.microsoft.com/office/drawing/2014/main" id="{F08358BE-F4C0-3620-800F-86015B889A30}"/>
              </a:ext>
            </a:extLst>
          </p:cNvPr>
          <p:cNvSpPr>
            <a:spLocks noGrp="1"/>
          </p:cNvSpPr>
          <p:nvPr>
            <p:ph type="title"/>
          </p:nvPr>
        </p:nvSpPr>
        <p:spPr/>
        <p:txBody>
          <a:bodyPr/>
          <a:lstStyle/>
          <a:p>
            <a:r>
              <a:rPr lang="en-US" dirty="0"/>
              <a:t>Bottom Line</a:t>
            </a:r>
            <a:endParaRPr lang="en-CA" dirty="0"/>
          </a:p>
        </p:txBody>
      </p:sp>
    </p:spTree>
    <p:extLst>
      <p:ext uri="{BB962C8B-B14F-4D97-AF65-F5344CB8AC3E}">
        <p14:creationId xmlns:p14="http://schemas.microsoft.com/office/powerpoint/2010/main" val="3878237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0E18AFB4-DEE4-34FA-6FFD-FDDF57F228F8}"/>
              </a:ext>
            </a:extLst>
          </p:cNvPr>
          <p:cNvSpPr>
            <a:spLocks noGrp="1"/>
          </p:cNvSpPr>
          <p:nvPr>
            <p:ph type="body" sz="quarter" idx="10"/>
          </p:nvPr>
        </p:nvSpPr>
        <p:spPr>
          <a:xfrm>
            <a:off x="4869580" y="1549634"/>
            <a:ext cx="6730972" cy="3210710"/>
          </a:xfrm>
        </p:spPr>
        <p:txBody>
          <a:bodyPr>
            <a:normAutofit/>
          </a:bodyPr>
          <a:lstStyle/>
          <a:p>
            <a:pPr marL="625475" indent="-625475">
              <a:buFont typeface="+mj-lt"/>
              <a:buAutoNum type="arabicPeriod"/>
            </a:pPr>
            <a:r>
              <a:rPr lang="en-US" sz="1200" dirty="0"/>
              <a:t>If the address of this object is the same as the object being compared, they are the same object and we immediately return </a:t>
            </a:r>
            <a:r>
              <a:rPr lang="en-US" sz="1200" dirty="0">
                <a:effectLst>
                  <a:glow rad="101600">
                    <a:srgbClr val="43FC24">
                      <a:alpha val="60000"/>
                    </a:srgbClr>
                  </a:glow>
                  <a:outerShdw blurRad="38100" dist="38100" dir="2700000" algn="tl">
                    <a:srgbClr val="000000">
                      <a:alpha val="43137"/>
                    </a:srgbClr>
                  </a:outerShdw>
                </a:effectLst>
              </a:rPr>
              <a:t>true</a:t>
            </a:r>
            <a:r>
              <a:rPr lang="en-US" sz="1200" dirty="0"/>
              <a:t>.</a:t>
            </a:r>
          </a:p>
          <a:p>
            <a:pPr marL="625475" indent="-625475">
              <a:buFont typeface="+mj-lt"/>
              <a:buAutoNum type="arabicPeriod"/>
            </a:pPr>
            <a:r>
              <a:rPr lang="en-US" sz="1200" dirty="0"/>
              <a:t>If the passed object is null, return </a:t>
            </a:r>
            <a:r>
              <a:rPr lang="en-US" sz="1200" dirty="0">
                <a:effectLst>
                  <a:glow rad="101600">
                    <a:srgbClr val="FF0000">
                      <a:alpha val="60000"/>
                    </a:srgbClr>
                  </a:glow>
                  <a:outerShdw blurRad="38100" dist="38100" dir="2700000" algn="tl">
                    <a:srgbClr val="000000">
                      <a:alpha val="43137"/>
                    </a:srgbClr>
                  </a:outerShdw>
                </a:effectLst>
              </a:rPr>
              <a:t>false</a:t>
            </a:r>
          </a:p>
          <a:p>
            <a:pPr marL="625475" indent="-625475">
              <a:buFont typeface="+mj-lt"/>
              <a:buAutoNum type="arabicPeriod"/>
            </a:pPr>
            <a:r>
              <a:rPr lang="en-US" sz="1200" dirty="0"/>
              <a:t>If the passed object is not the same Class as this object, return </a:t>
            </a:r>
            <a:r>
              <a:rPr lang="en-US" sz="1200" dirty="0">
                <a:effectLst>
                  <a:glow rad="101600">
                    <a:srgbClr val="FF0000">
                      <a:alpha val="60000"/>
                    </a:srgbClr>
                  </a:glow>
                  <a:outerShdw blurRad="38100" dist="38100" dir="2700000" algn="tl">
                    <a:srgbClr val="000000">
                      <a:alpha val="43137"/>
                    </a:srgbClr>
                  </a:outerShdw>
                </a:effectLst>
              </a:rPr>
              <a:t>false</a:t>
            </a:r>
          </a:p>
          <a:p>
            <a:pPr marL="625475" indent="-625475">
              <a:buFont typeface="+mj-lt"/>
              <a:buAutoNum type="arabicPeriod"/>
            </a:pPr>
            <a:r>
              <a:rPr lang="en-US" sz="1200" dirty="0"/>
              <a:t>If the fields that we deem important to judging if two objects are the same(for example, both have the same </a:t>
            </a:r>
            <a:r>
              <a:rPr lang="en-US" sz="1200" dirty="0" err="1"/>
              <a:t>studentNumber</a:t>
            </a:r>
            <a:r>
              <a:rPr lang="en-US" sz="1200" dirty="0"/>
              <a:t>), return </a:t>
            </a:r>
            <a:r>
              <a:rPr lang="en-US" sz="1200" dirty="0">
                <a:effectLst>
                  <a:glow rad="101600">
                    <a:srgbClr val="43FC24">
                      <a:alpha val="60000"/>
                    </a:srgbClr>
                  </a:glow>
                  <a:outerShdw blurRad="38100" dist="38100" dir="2700000" algn="tl">
                    <a:srgbClr val="000000">
                      <a:alpha val="43137"/>
                    </a:srgbClr>
                  </a:outerShdw>
                </a:effectLst>
              </a:rPr>
              <a:t>true</a:t>
            </a:r>
            <a:r>
              <a:rPr lang="en-US" sz="1200" dirty="0"/>
              <a:t>!</a:t>
            </a:r>
          </a:p>
          <a:p>
            <a:pPr marL="625475" indent="-625475">
              <a:buClr>
                <a:srgbClr val="FFFF00"/>
              </a:buClr>
              <a:buFont typeface="Wingdings" panose="05000000000000000000" pitchFamily="2" charset="2"/>
              <a:buChar char="J"/>
            </a:pPr>
            <a:r>
              <a:rPr lang="en-US" sz="1200" dirty="0"/>
              <a:t>(remember, that if our .equals returns true, we must make sure that the .</a:t>
            </a:r>
            <a:r>
              <a:rPr lang="en-US" sz="1200" dirty="0" err="1"/>
              <a:t>hashCode</a:t>
            </a:r>
            <a:r>
              <a:rPr lang="en-US" sz="1200" dirty="0"/>
              <a:t> for both objects are the same!)</a:t>
            </a:r>
          </a:p>
          <a:p>
            <a:pPr marL="742950" indent="-742950">
              <a:buFont typeface="+mj-lt"/>
              <a:buAutoNum type="arabicPeriod"/>
            </a:pPr>
            <a:endParaRPr lang="en-CA" sz="1200" dirty="0"/>
          </a:p>
        </p:txBody>
      </p:sp>
      <p:sp>
        <p:nvSpPr>
          <p:cNvPr id="3" name="Title 2">
            <a:extLst>
              <a:ext uri="{FF2B5EF4-FFF2-40B4-BE49-F238E27FC236}">
                <a16:creationId xmlns:a16="http://schemas.microsoft.com/office/drawing/2014/main" id="{23531359-3D9F-4703-B591-703B18A6105B}"/>
              </a:ext>
            </a:extLst>
          </p:cNvPr>
          <p:cNvSpPr>
            <a:spLocks noGrp="1"/>
          </p:cNvSpPr>
          <p:nvPr>
            <p:ph type="title"/>
          </p:nvPr>
        </p:nvSpPr>
        <p:spPr>
          <a:xfrm>
            <a:off x="441017" y="-10735"/>
            <a:ext cx="10972800" cy="1143000"/>
          </a:xfrm>
        </p:spPr>
        <p:txBody>
          <a:bodyPr>
            <a:normAutofit fontScale="90000"/>
          </a:bodyPr>
          <a:lstStyle/>
          <a:p>
            <a:r>
              <a:rPr lang="en-US" dirty="0"/>
              <a:t>Just for fun – Two implementations of the .equals method in the String Class</a:t>
            </a:r>
            <a:endParaRPr lang="en-CA" dirty="0"/>
          </a:p>
        </p:txBody>
      </p:sp>
      <p:pic>
        <p:nvPicPr>
          <p:cNvPr id="5" name="Picture 4">
            <a:extLst>
              <a:ext uri="{FF2B5EF4-FFF2-40B4-BE49-F238E27FC236}">
                <a16:creationId xmlns:a16="http://schemas.microsoft.com/office/drawing/2014/main" id="{285AE716-3047-6B75-C2B1-1C285F8477A1}"/>
              </a:ext>
            </a:extLst>
          </p:cNvPr>
          <p:cNvPicPr>
            <a:picLocks noChangeAspect="1"/>
          </p:cNvPicPr>
          <p:nvPr/>
        </p:nvPicPr>
        <p:blipFill>
          <a:blip r:embed="rId2"/>
          <a:stretch>
            <a:fillRect/>
          </a:stretch>
        </p:blipFill>
        <p:spPr>
          <a:xfrm>
            <a:off x="178737" y="1132266"/>
            <a:ext cx="4380264" cy="5586549"/>
          </a:xfrm>
          <a:prstGeom prst="rect">
            <a:avLst/>
          </a:prstGeom>
        </p:spPr>
      </p:pic>
      <p:pic>
        <p:nvPicPr>
          <p:cNvPr id="7" name="Picture 6">
            <a:extLst>
              <a:ext uri="{FF2B5EF4-FFF2-40B4-BE49-F238E27FC236}">
                <a16:creationId xmlns:a16="http://schemas.microsoft.com/office/drawing/2014/main" id="{74BEA97E-6A41-D18B-FD93-B292F219C07A}"/>
              </a:ext>
            </a:extLst>
          </p:cNvPr>
          <p:cNvPicPr>
            <a:picLocks noChangeAspect="1"/>
          </p:cNvPicPr>
          <p:nvPr/>
        </p:nvPicPr>
        <p:blipFill>
          <a:blip r:embed="rId3"/>
          <a:stretch>
            <a:fillRect/>
          </a:stretch>
        </p:blipFill>
        <p:spPr>
          <a:xfrm>
            <a:off x="5005009" y="3703011"/>
            <a:ext cx="6809524" cy="2133333"/>
          </a:xfrm>
          <a:prstGeom prst="rect">
            <a:avLst/>
          </a:prstGeom>
        </p:spPr>
      </p:pic>
      <p:cxnSp>
        <p:nvCxnSpPr>
          <p:cNvPr id="10" name="Straight Arrow Connector 9">
            <a:extLst>
              <a:ext uri="{FF2B5EF4-FFF2-40B4-BE49-F238E27FC236}">
                <a16:creationId xmlns:a16="http://schemas.microsoft.com/office/drawing/2014/main" id="{F71538E2-EFC5-772D-9881-C2DD11F41429}"/>
              </a:ext>
            </a:extLst>
          </p:cNvPr>
          <p:cNvCxnSpPr>
            <a:cxnSpLocks/>
          </p:cNvCxnSpPr>
          <p:nvPr/>
        </p:nvCxnSpPr>
        <p:spPr>
          <a:xfrm flipH="1" flipV="1">
            <a:off x="2146852" y="1561720"/>
            <a:ext cx="2717972" cy="136451"/>
          </a:xfrm>
          <a:prstGeom prst="straightConnector1">
            <a:avLst/>
          </a:prstGeom>
          <a:ln w="38100">
            <a:solidFill>
              <a:schemeClr val="bg1"/>
            </a:solidFill>
            <a:tailEnd type="triangle"/>
          </a:ln>
          <a:effectLst>
            <a:glow rad="101600">
              <a:srgbClr val="00FF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3614476-E842-BAFD-F496-7C2D3BB61FED}"/>
              </a:ext>
            </a:extLst>
          </p:cNvPr>
          <p:cNvCxnSpPr>
            <a:cxnSpLocks/>
          </p:cNvCxnSpPr>
          <p:nvPr/>
        </p:nvCxnSpPr>
        <p:spPr>
          <a:xfrm>
            <a:off x="5000253" y="1724364"/>
            <a:ext cx="1201764" cy="2334848"/>
          </a:xfrm>
          <a:prstGeom prst="straightConnector1">
            <a:avLst/>
          </a:prstGeom>
          <a:ln w="38100">
            <a:solidFill>
              <a:schemeClr val="bg1"/>
            </a:solidFill>
            <a:tailEnd type="triangle"/>
          </a:ln>
          <a:effectLst>
            <a:glow rad="101600">
              <a:srgbClr val="00FF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110390-36C4-1028-93B9-169F2CC93C39}"/>
              </a:ext>
            </a:extLst>
          </p:cNvPr>
          <p:cNvCxnSpPr>
            <a:cxnSpLocks/>
          </p:cNvCxnSpPr>
          <p:nvPr/>
        </p:nvCxnSpPr>
        <p:spPr>
          <a:xfrm>
            <a:off x="5005009" y="2385391"/>
            <a:ext cx="1699722" cy="2549683"/>
          </a:xfrm>
          <a:prstGeom prst="straightConnector1">
            <a:avLst/>
          </a:prstGeom>
          <a:ln w="38100">
            <a:solidFill>
              <a:schemeClr val="bg1"/>
            </a:solidFill>
            <a:tailEnd type="triangle"/>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3C9F3C-9022-7311-CED9-4CED710F8A97}"/>
              </a:ext>
            </a:extLst>
          </p:cNvPr>
          <p:cNvCxnSpPr>
            <a:cxnSpLocks/>
          </p:cNvCxnSpPr>
          <p:nvPr/>
        </p:nvCxnSpPr>
        <p:spPr>
          <a:xfrm flipH="1">
            <a:off x="2564296" y="2341438"/>
            <a:ext cx="2300528" cy="108447"/>
          </a:xfrm>
          <a:prstGeom prst="straightConnector1">
            <a:avLst/>
          </a:prstGeom>
          <a:ln w="38100">
            <a:solidFill>
              <a:schemeClr val="bg1"/>
            </a:solidFill>
            <a:tailEnd type="triangle"/>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33916C2-7968-BC8F-7DF9-932DB4A0C3EE}"/>
              </a:ext>
            </a:extLst>
          </p:cNvPr>
          <p:cNvCxnSpPr>
            <a:cxnSpLocks/>
          </p:cNvCxnSpPr>
          <p:nvPr/>
        </p:nvCxnSpPr>
        <p:spPr>
          <a:xfrm>
            <a:off x="5000253" y="2594113"/>
            <a:ext cx="2632748" cy="2827258"/>
          </a:xfrm>
          <a:prstGeom prst="straightConnector1">
            <a:avLst/>
          </a:prstGeom>
          <a:ln w="38100">
            <a:solidFill>
              <a:schemeClr val="bg1"/>
            </a:solidFill>
            <a:tailEnd type="triangle"/>
          </a:ln>
          <a:effectLst>
            <a:glow rad="101600">
              <a:srgbClr val="43FC24">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E19EA61-5F99-98CD-368F-5884ABF48B0C}"/>
              </a:ext>
            </a:extLst>
          </p:cNvPr>
          <p:cNvCxnSpPr>
            <a:cxnSpLocks/>
          </p:cNvCxnSpPr>
          <p:nvPr/>
        </p:nvCxnSpPr>
        <p:spPr>
          <a:xfrm flipH="1">
            <a:off x="1987826" y="2594113"/>
            <a:ext cx="2876998" cy="1471678"/>
          </a:xfrm>
          <a:prstGeom prst="straightConnector1">
            <a:avLst/>
          </a:prstGeom>
          <a:ln w="38100">
            <a:solidFill>
              <a:schemeClr val="bg1"/>
            </a:solidFill>
            <a:tailEnd type="triangle"/>
          </a:ln>
          <a:effectLst>
            <a:glow rad="101600">
              <a:srgbClr val="43FC24">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65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par>
                                <p:cTn id="22" presetID="53" presetClass="entr" presetSubtype="16"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par>
                                <p:cTn id="34" presetID="53" presetClass="entr" presetSubtype="16"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A48EF9-FE79-5647-E40F-76F210C4E08A}"/>
              </a:ext>
            </a:extLst>
          </p:cNvPr>
          <p:cNvSpPr>
            <a:spLocks noGrp="1"/>
          </p:cNvSpPr>
          <p:nvPr>
            <p:ph type="body" sz="quarter" idx="10"/>
          </p:nvPr>
        </p:nvSpPr>
        <p:spPr>
          <a:xfrm>
            <a:off x="918877" y="1503741"/>
            <a:ext cx="10195984" cy="5450416"/>
          </a:xfrm>
        </p:spPr>
        <p:txBody>
          <a:bodyPr/>
          <a:lstStyle/>
          <a:p>
            <a:r>
              <a:rPr lang="en-US" dirty="0"/>
              <a:t>Investigate the equals and </a:t>
            </a:r>
            <a:r>
              <a:rPr lang="en-US" dirty="0" err="1"/>
              <a:t>hashCode</a:t>
            </a:r>
            <a:r>
              <a:rPr lang="en-US" dirty="0"/>
              <a:t> builders in VSCode</a:t>
            </a:r>
          </a:p>
          <a:p>
            <a:r>
              <a:rPr lang="en-US" dirty="0" err="1"/>
              <a:t>Ooops</a:t>
            </a:r>
            <a:r>
              <a:rPr lang="en-US" dirty="0"/>
              <a:t> ;-&gt;  Did I forget to tell you that before you did the last </a:t>
            </a:r>
            <a:r>
              <a:rPr lang="en-US" dirty="0" err="1"/>
              <a:t>yourturn</a:t>
            </a:r>
            <a:r>
              <a:rPr lang="en-US" dirty="0"/>
              <a:t>?</a:t>
            </a:r>
            <a:endParaRPr lang="en-CA" dirty="0"/>
          </a:p>
        </p:txBody>
      </p:sp>
      <p:sp>
        <p:nvSpPr>
          <p:cNvPr id="4" name="Title 3">
            <a:extLst>
              <a:ext uri="{FF2B5EF4-FFF2-40B4-BE49-F238E27FC236}">
                <a16:creationId xmlns:a16="http://schemas.microsoft.com/office/drawing/2014/main" id="{C1F802B8-E1B8-C8BD-9EDD-9F15C61230A1}"/>
              </a:ext>
            </a:extLst>
          </p:cNvPr>
          <p:cNvSpPr>
            <a:spLocks noGrp="1"/>
          </p:cNvSpPr>
          <p:nvPr>
            <p:ph type="title"/>
          </p:nvPr>
        </p:nvSpPr>
        <p:spPr>
          <a:xfrm>
            <a:off x="530469" y="0"/>
            <a:ext cx="10972800" cy="1143000"/>
          </a:xfrm>
        </p:spPr>
        <p:txBody>
          <a:bodyPr>
            <a:normAutofit fontScale="90000"/>
          </a:bodyPr>
          <a:lstStyle/>
          <a:p>
            <a:r>
              <a:rPr lang="en-US" dirty="0"/>
              <a:t>By the way…VSCode will build </a:t>
            </a:r>
            <a:r>
              <a:rPr lang="en-US" dirty="0" err="1"/>
              <a:t>Hashcode</a:t>
            </a:r>
            <a:r>
              <a:rPr lang="en-US" dirty="0"/>
              <a:t> and equals for you…</a:t>
            </a:r>
            <a:endParaRPr lang="en-CA" dirty="0"/>
          </a:p>
        </p:txBody>
      </p:sp>
    </p:spTree>
    <p:extLst>
      <p:ext uri="{BB962C8B-B14F-4D97-AF65-F5344CB8AC3E}">
        <p14:creationId xmlns:p14="http://schemas.microsoft.com/office/powerpoint/2010/main" val="25224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C8CF9-01EC-9924-95A4-644AC44413C5}"/>
              </a:ext>
            </a:extLst>
          </p:cNvPr>
          <p:cNvSpPr>
            <a:spLocks noGrp="1"/>
          </p:cNvSpPr>
          <p:nvPr>
            <p:ph type="title"/>
          </p:nvPr>
        </p:nvSpPr>
        <p:spPr/>
        <p:txBody>
          <a:bodyPr/>
          <a:lstStyle/>
          <a:p>
            <a:r>
              <a:rPr lang="en-US" dirty="0"/>
              <a:t>Yourturn4</a:t>
            </a:r>
            <a:endParaRPr lang="en-CA" dirty="0"/>
          </a:p>
        </p:txBody>
      </p:sp>
      <p:sp>
        <p:nvSpPr>
          <p:cNvPr id="5" name="TextBox 4">
            <a:extLst>
              <a:ext uri="{FF2B5EF4-FFF2-40B4-BE49-F238E27FC236}">
                <a16:creationId xmlns:a16="http://schemas.microsoft.com/office/drawing/2014/main" id="{912C7FFE-FC90-3E0B-AC7D-345007124959}"/>
              </a:ext>
            </a:extLst>
          </p:cNvPr>
          <p:cNvSpPr txBox="1"/>
          <p:nvPr/>
        </p:nvSpPr>
        <p:spPr>
          <a:xfrm>
            <a:off x="10312400" y="6434667"/>
            <a:ext cx="1246239" cy="369332"/>
          </a:xfrm>
          <a:prstGeom prst="rect">
            <a:avLst/>
          </a:prstGeom>
          <a:noFill/>
        </p:spPr>
        <p:txBody>
          <a:bodyPr wrap="none" rtlCol="0">
            <a:spAutoFit/>
          </a:bodyPr>
          <a:lstStyle/>
          <a:p>
            <a:pPr algn="l"/>
            <a:r>
              <a:rPr lang="en-US" b="1" dirty="0">
                <a:solidFill>
                  <a:schemeClr val="bg1"/>
                </a:solidFill>
              </a:rPr>
              <a:t>10 minutes</a:t>
            </a:r>
            <a:endParaRPr lang="en-CA" b="1" dirty="0" err="1">
              <a:solidFill>
                <a:schemeClr val="bg1"/>
              </a:solidFill>
            </a:endParaRPr>
          </a:p>
        </p:txBody>
      </p:sp>
    </p:spTree>
    <p:extLst>
      <p:ext uri="{BB962C8B-B14F-4D97-AF65-F5344CB8AC3E}">
        <p14:creationId xmlns:p14="http://schemas.microsoft.com/office/powerpoint/2010/main" val="209208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1088555" y="100431"/>
            <a:ext cx="480053" cy="6658032"/>
          </a:xfrm>
          <a:prstGeom prst="rect">
            <a:avLst/>
          </a:prstGeom>
          <a:solidFill>
            <a:srgbClr val="00FF00">
              <a:alpha val="20000"/>
            </a:srgbClr>
          </a:solidFill>
          <a:ln>
            <a:solidFill>
              <a:srgbClr val="00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CA" sz="2133" b="1" dirty="0">
                <a:effectLst>
                  <a:outerShdw blurRad="38100" dist="38100" dir="2700000" algn="tl">
                    <a:srgbClr val="000000">
                      <a:alpha val="43137"/>
                    </a:srgbClr>
                  </a:outerShdw>
                </a:effectLst>
              </a:rPr>
              <a:t>Static</a:t>
            </a:r>
          </a:p>
        </p:txBody>
      </p:sp>
      <p:sp>
        <p:nvSpPr>
          <p:cNvPr id="28" name="Rectangle 27"/>
          <p:cNvSpPr/>
          <p:nvPr/>
        </p:nvSpPr>
        <p:spPr>
          <a:xfrm>
            <a:off x="11620119" y="96409"/>
            <a:ext cx="480053" cy="6658032"/>
          </a:xfrm>
          <a:prstGeom prst="rect">
            <a:avLst/>
          </a:prstGeom>
          <a:solidFill>
            <a:srgbClr val="00FF00">
              <a:alpha val="20000"/>
            </a:srgbClr>
          </a:solidFill>
          <a:ln>
            <a:solidFill>
              <a:srgbClr val="00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vert270" rtlCol="0" anchor="b" anchorCtr="1"/>
          <a:lstStyle/>
          <a:p>
            <a:pPr algn="ctr"/>
            <a:r>
              <a:rPr lang="en-CA" sz="2133" b="1" dirty="0">
                <a:effectLst>
                  <a:outerShdw blurRad="38100" dist="38100" dir="2700000" algn="tl">
                    <a:srgbClr val="000000">
                      <a:alpha val="43137"/>
                    </a:srgbClr>
                  </a:outerShdw>
                </a:effectLst>
              </a:rPr>
              <a:t>Code</a:t>
            </a:r>
          </a:p>
        </p:txBody>
      </p:sp>
      <p:sp>
        <p:nvSpPr>
          <p:cNvPr id="6" name="Rectangle 5"/>
          <p:cNvSpPr/>
          <p:nvPr/>
        </p:nvSpPr>
        <p:spPr>
          <a:xfrm>
            <a:off x="239349" y="164637"/>
            <a:ext cx="2592288" cy="6658032"/>
          </a:xfrm>
          <a:prstGeom prst="rect">
            <a:avLst/>
          </a:prstGeom>
          <a:solidFill>
            <a:srgbClr val="00FF00">
              <a:alpha val="20000"/>
            </a:srgbClr>
          </a:solidFill>
          <a:ln>
            <a:solidFill>
              <a:srgbClr val="00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Stack</a:t>
            </a:r>
          </a:p>
        </p:txBody>
      </p:sp>
      <p:sp>
        <p:nvSpPr>
          <p:cNvPr id="7" name="Rectangle 6"/>
          <p:cNvSpPr/>
          <p:nvPr/>
        </p:nvSpPr>
        <p:spPr>
          <a:xfrm>
            <a:off x="3119670" y="97483"/>
            <a:ext cx="7968885" cy="6658032"/>
          </a:xfrm>
          <a:prstGeom prst="rect">
            <a:avLst/>
          </a:prstGeom>
          <a:solidFill>
            <a:srgbClr val="00FF00">
              <a:alpha val="20000"/>
            </a:srgbClr>
          </a:solidFill>
          <a:ln>
            <a:solidFill>
              <a:srgbClr val="00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Heap</a:t>
            </a:r>
          </a:p>
        </p:txBody>
      </p:sp>
      <p:sp>
        <p:nvSpPr>
          <p:cNvPr id="8" name="Rectangle 7"/>
          <p:cNvSpPr/>
          <p:nvPr/>
        </p:nvSpPr>
        <p:spPr>
          <a:xfrm>
            <a:off x="335360" y="4589588"/>
            <a:ext cx="2400267" cy="2161075"/>
          </a:xfrm>
          <a:prstGeom prst="rect">
            <a:avLst/>
          </a:prstGeom>
          <a:solidFill>
            <a:srgbClr val="00FFFF">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400" b="1" dirty="0">
                <a:solidFill>
                  <a:schemeClr val="tx1"/>
                </a:solidFill>
              </a:rPr>
              <a:t>main</a:t>
            </a:r>
          </a:p>
        </p:txBody>
      </p:sp>
      <p:sp>
        <p:nvSpPr>
          <p:cNvPr id="35" name="Rectangle 34"/>
          <p:cNvSpPr/>
          <p:nvPr/>
        </p:nvSpPr>
        <p:spPr>
          <a:xfrm>
            <a:off x="449383" y="6178324"/>
            <a:ext cx="2208245" cy="384043"/>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effectLst>
                  <a:outerShdw blurRad="38100" dist="38100" dir="2700000" algn="tl">
                    <a:srgbClr val="000000">
                      <a:alpha val="43137"/>
                    </a:srgbClr>
                  </a:outerShdw>
                </a:effectLst>
              </a:rPr>
              <a:t>ref1 = @</a:t>
            </a:r>
            <a:endParaRPr lang="en-US" sz="2400" b="1" dirty="0">
              <a:solidFill>
                <a:schemeClr val="tx1"/>
              </a:solidFill>
              <a:effectLst>
                <a:outerShdw blurRad="38100" dist="38100" dir="2700000" algn="tl">
                  <a:srgbClr val="000000">
                    <a:alpha val="43137"/>
                  </a:srgbClr>
                </a:outerShdw>
              </a:effectLst>
            </a:endParaRPr>
          </a:p>
        </p:txBody>
      </p:sp>
      <p:cxnSp>
        <p:nvCxnSpPr>
          <p:cNvPr id="36" name="Straight Arrow Connector 35"/>
          <p:cNvCxnSpPr/>
          <p:nvPr/>
        </p:nvCxnSpPr>
        <p:spPr>
          <a:xfrm flipV="1">
            <a:off x="2543605" y="5349215"/>
            <a:ext cx="2112235" cy="1021131"/>
          </a:xfrm>
          <a:prstGeom prst="straightConnector1">
            <a:avLst/>
          </a:prstGeom>
          <a:ln w="38100">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655840" y="4479519"/>
            <a:ext cx="1632181"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effectLst>
                  <a:outerShdw blurRad="38100" dist="38100" dir="2700000" algn="tl">
                    <a:srgbClr val="000000">
                      <a:alpha val="43137"/>
                    </a:srgbClr>
                  </a:outerShdw>
                </a:effectLst>
              </a:rPr>
              <a:t>ClassA</a:t>
            </a:r>
            <a:endParaRPr lang="en-US" sz="2400" b="1" dirty="0">
              <a:effectLst>
                <a:outerShdw blurRad="38100" dist="38100" dir="2700000" algn="tl">
                  <a:srgbClr val="000000">
                    <a:alpha val="43137"/>
                  </a:srgbClr>
                </a:outerShdw>
              </a:effectLst>
            </a:endParaRPr>
          </a:p>
          <a:p>
            <a:pPr algn="ctr"/>
            <a:r>
              <a:rPr lang="en-US" sz="2400" b="1" dirty="0">
                <a:effectLst>
                  <a:outerShdw blurRad="38100" dist="38100" dir="2700000" algn="tl">
                    <a:srgbClr val="000000">
                      <a:alpha val="43137"/>
                    </a:srgbClr>
                  </a:outerShdw>
                </a:effectLst>
              </a:rPr>
              <a:t>object</a:t>
            </a:r>
          </a:p>
          <a:p>
            <a:pPr algn="ctr"/>
            <a:r>
              <a:rPr lang="en-US" sz="2400" b="1" dirty="0">
                <a:effectLst>
                  <a:outerShdw blurRad="38100" dist="38100" dir="2700000" algn="tl">
                    <a:srgbClr val="000000">
                      <a:alpha val="43137"/>
                    </a:srgbClr>
                  </a:outerShdw>
                </a:effectLst>
              </a:rPr>
              <a:t>100</a:t>
            </a:r>
          </a:p>
        </p:txBody>
      </p:sp>
      <p:sp>
        <p:nvSpPr>
          <p:cNvPr id="75" name="Rectangle 74"/>
          <p:cNvSpPr/>
          <p:nvPr/>
        </p:nvSpPr>
        <p:spPr>
          <a:xfrm>
            <a:off x="431371" y="5692951"/>
            <a:ext cx="2208245" cy="384043"/>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effectLst>
                  <a:outerShdw blurRad="38100" dist="38100" dir="2700000" algn="tl">
                    <a:srgbClr val="000000">
                      <a:alpha val="43137"/>
                    </a:srgbClr>
                  </a:outerShdw>
                </a:effectLst>
              </a:rPr>
              <a:t>ref2 = @</a:t>
            </a:r>
            <a:endParaRPr lang="en-US" sz="2400" b="1" dirty="0">
              <a:solidFill>
                <a:schemeClr val="tx1"/>
              </a:solidFill>
              <a:effectLst>
                <a:outerShdw blurRad="38100" dist="38100" dir="2700000" algn="tl">
                  <a:srgbClr val="000000">
                    <a:alpha val="43137"/>
                  </a:srgbClr>
                </a:outerShdw>
              </a:effectLst>
            </a:endParaRPr>
          </a:p>
        </p:txBody>
      </p:sp>
      <p:sp>
        <p:nvSpPr>
          <p:cNvPr id="88" name="Rectangle 87"/>
          <p:cNvSpPr/>
          <p:nvPr/>
        </p:nvSpPr>
        <p:spPr>
          <a:xfrm>
            <a:off x="431371" y="5247604"/>
            <a:ext cx="2208245" cy="384043"/>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effectLst>
                  <a:outerShdw blurRad="38100" dist="38100" dir="2700000" algn="tl">
                    <a:srgbClr val="000000">
                      <a:alpha val="43137"/>
                    </a:srgbClr>
                  </a:outerShdw>
                </a:effectLst>
              </a:rPr>
              <a:t>ref3 = @</a:t>
            </a:r>
            <a:endParaRPr lang="en-US" sz="2400" b="1" dirty="0">
              <a:solidFill>
                <a:schemeClr val="tx1"/>
              </a:solidFill>
              <a:effectLst>
                <a:outerShdw blurRad="38100" dist="38100" dir="2700000" algn="tl">
                  <a:srgbClr val="000000">
                    <a:alpha val="43137"/>
                  </a:srgbClr>
                </a:outerShdw>
              </a:effectLst>
            </a:endParaRPr>
          </a:p>
        </p:txBody>
      </p:sp>
      <p:cxnSp>
        <p:nvCxnSpPr>
          <p:cNvPr id="89" name="Straight Arrow Connector 88"/>
          <p:cNvCxnSpPr/>
          <p:nvPr/>
        </p:nvCxnSpPr>
        <p:spPr>
          <a:xfrm flipV="1">
            <a:off x="2610949" y="4773149"/>
            <a:ext cx="2044892" cy="675147"/>
          </a:xfrm>
          <a:prstGeom prst="straightConnector1">
            <a:avLst/>
          </a:prstGeom>
          <a:ln w="38100">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2" idx="1"/>
          </p:cNvCxnSpPr>
          <p:nvPr/>
        </p:nvCxnSpPr>
        <p:spPr>
          <a:xfrm flipV="1">
            <a:off x="2543605" y="5055583"/>
            <a:ext cx="2112235" cy="829389"/>
          </a:xfrm>
          <a:prstGeom prst="straightConnector1">
            <a:avLst/>
          </a:prstGeom>
          <a:ln w="38100">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670" y="50905"/>
            <a:ext cx="4855476" cy="46368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7248128" y="698296"/>
            <a:ext cx="4128459" cy="384043"/>
          </a:xfrm>
          <a:prstGeom prst="rect">
            <a:avLst/>
          </a:prstGeom>
          <a:solidFill>
            <a:srgbClr val="00FF00">
              <a:alpha val="31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 name="Rectangle 89"/>
          <p:cNvSpPr/>
          <p:nvPr/>
        </p:nvSpPr>
        <p:spPr>
          <a:xfrm>
            <a:off x="7440149" y="1332267"/>
            <a:ext cx="4128459" cy="384043"/>
          </a:xfrm>
          <a:prstGeom prst="rect">
            <a:avLst/>
          </a:prstGeom>
          <a:solidFill>
            <a:srgbClr val="00FF00">
              <a:alpha val="31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Rectangle 90"/>
          <p:cNvSpPr/>
          <p:nvPr/>
        </p:nvSpPr>
        <p:spPr>
          <a:xfrm>
            <a:off x="7440149" y="1692984"/>
            <a:ext cx="4128459" cy="384043"/>
          </a:xfrm>
          <a:prstGeom prst="rect">
            <a:avLst/>
          </a:prstGeom>
          <a:solidFill>
            <a:srgbClr val="00FF00">
              <a:alpha val="31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2" name="Rectangle 91"/>
          <p:cNvSpPr/>
          <p:nvPr/>
        </p:nvSpPr>
        <p:spPr>
          <a:xfrm>
            <a:off x="7440149" y="2054024"/>
            <a:ext cx="4128459" cy="384043"/>
          </a:xfrm>
          <a:prstGeom prst="rect">
            <a:avLst/>
          </a:prstGeom>
          <a:solidFill>
            <a:srgbClr val="00FF00">
              <a:alpha val="31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627320890"/>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90"/>
                                        </p:tgtEl>
                                        <p:attrNameLst>
                                          <p:attrName>style.visibility</p:attrName>
                                        </p:attrNameLst>
                                      </p:cBhvr>
                                      <p:to>
                                        <p:strVal val="visible"/>
                                      </p:to>
                                    </p:set>
                                    <p:anim calcmode="lin" valueType="num">
                                      <p:cBhvr>
                                        <p:cTn id="20" dur="500" fill="hold"/>
                                        <p:tgtEl>
                                          <p:spTgt spid="90"/>
                                        </p:tgtEl>
                                        <p:attrNameLst>
                                          <p:attrName>ppt_w</p:attrName>
                                        </p:attrNameLst>
                                      </p:cBhvr>
                                      <p:tavLst>
                                        <p:tav tm="0">
                                          <p:val>
                                            <p:fltVal val="0"/>
                                          </p:val>
                                        </p:tav>
                                        <p:tav tm="100000">
                                          <p:val>
                                            <p:strVal val="#ppt_w"/>
                                          </p:val>
                                        </p:tav>
                                      </p:tavLst>
                                    </p:anim>
                                    <p:anim calcmode="lin" valueType="num">
                                      <p:cBhvr>
                                        <p:cTn id="21" dur="500" fill="hold"/>
                                        <p:tgtEl>
                                          <p:spTgt spid="90"/>
                                        </p:tgtEl>
                                        <p:attrNameLst>
                                          <p:attrName>ppt_h</p:attrName>
                                        </p:attrNameLst>
                                      </p:cBhvr>
                                      <p:tavLst>
                                        <p:tav tm="0">
                                          <p:val>
                                            <p:fltVal val="0"/>
                                          </p:val>
                                        </p:tav>
                                        <p:tav tm="100000">
                                          <p:val>
                                            <p:strVal val="#ppt_h"/>
                                          </p:val>
                                        </p:tav>
                                      </p:tavLst>
                                    </p:anim>
                                    <p:animEffect transition="in" filter="fade">
                                      <p:cBhvr>
                                        <p:cTn id="22" dur="500"/>
                                        <p:tgtEl>
                                          <p:spTgt spid="90"/>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childTnLst>
                          </p:cTn>
                        </p:par>
                        <p:par>
                          <p:cTn id="35" fill="hold">
                            <p:stCondLst>
                              <p:cond delay="1500"/>
                            </p:stCondLst>
                            <p:childTnLst>
                              <p:par>
                                <p:cTn id="36" presetID="22" presetClass="entr" presetSubtype="4" fill="hold"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down)">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91"/>
                                        </p:tgtEl>
                                        <p:attrNameLst>
                                          <p:attrName>style.visibility</p:attrName>
                                        </p:attrNameLst>
                                      </p:cBhvr>
                                      <p:to>
                                        <p:strVal val="visible"/>
                                      </p:to>
                                    </p:set>
                                    <p:anim calcmode="lin" valueType="num">
                                      <p:cBhvr>
                                        <p:cTn id="43" dur="500" fill="hold"/>
                                        <p:tgtEl>
                                          <p:spTgt spid="91"/>
                                        </p:tgtEl>
                                        <p:attrNameLst>
                                          <p:attrName>ppt_w</p:attrName>
                                        </p:attrNameLst>
                                      </p:cBhvr>
                                      <p:tavLst>
                                        <p:tav tm="0">
                                          <p:val>
                                            <p:fltVal val="0"/>
                                          </p:val>
                                        </p:tav>
                                        <p:tav tm="100000">
                                          <p:val>
                                            <p:strVal val="#ppt_w"/>
                                          </p:val>
                                        </p:tav>
                                      </p:tavLst>
                                    </p:anim>
                                    <p:anim calcmode="lin" valueType="num">
                                      <p:cBhvr>
                                        <p:cTn id="44" dur="500" fill="hold"/>
                                        <p:tgtEl>
                                          <p:spTgt spid="91"/>
                                        </p:tgtEl>
                                        <p:attrNameLst>
                                          <p:attrName>ppt_h</p:attrName>
                                        </p:attrNameLst>
                                      </p:cBhvr>
                                      <p:tavLst>
                                        <p:tav tm="0">
                                          <p:val>
                                            <p:fltVal val="0"/>
                                          </p:val>
                                        </p:tav>
                                        <p:tav tm="100000">
                                          <p:val>
                                            <p:strVal val="#ppt_h"/>
                                          </p:val>
                                        </p:tav>
                                      </p:tavLst>
                                    </p:anim>
                                    <p:animEffect transition="in" filter="fade">
                                      <p:cBhvr>
                                        <p:cTn id="45" dur="500"/>
                                        <p:tgtEl>
                                          <p:spTgt spid="91"/>
                                        </p:tgtEl>
                                      </p:cBhvr>
                                    </p:animEffect>
                                  </p:childTnLst>
                                </p:cTn>
                              </p:par>
                            </p:childTnLst>
                          </p:cTn>
                        </p:par>
                        <p:par>
                          <p:cTn id="46" fill="hold">
                            <p:stCondLst>
                              <p:cond delay="500"/>
                            </p:stCondLst>
                            <p:childTnLst>
                              <p:par>
                                <p:cTn id="47" presetID="53" presetClass="entr" presetSubtype="16" fill="hold" grpId="0" nodeType="afterEffect">
                                  <p:stCondLst>
                                    <p:cond delay="0"/>
                                  </p:stCondLst>
                                  <p:childTnLst>
                                    <p:set>
                                      <p:cBhvr>
                                        <p:cTn id="48" dur="1" fill="hold">
                                          <p:stCondLst>
                                            <p:cond delay="0"/>
                                          </p:stCondLst>
                                        </p:cTn>
                                        <p:tgtEl>
                                          <p:spTgt spid="75"/>
                                        </p:tgtEl>
                                        <p:attrNameLst>
                                          <p:attrName>style.visibility</p:attrName>
                                        </p:attrNameLst>
                                      </p:cBhvr>
                                      <p:to>
                                        <p:strVal val="visible"/>
                                      </p:to>
                                    </p:set>
                                    <p:anim calcmode="lin" valueType="num">
                                      <p:cBhvr>
                                        <p:cTn id="49" dur="500" fill="hold"/>
                                        <p:tgtEl>
                                          <p:spTgt spid="75"/>
                                        </p:tgtEl>
                                        <p:attrNameLst>
                                          <p:attrName>ppt_w</p:attrName>
                                        </p:attrNameLst>
                                      </p:cBhvr>
                                      <p:tavLst>
                                        <p:tav tm="0">
                                          <p:val>
                                            <p:fltVal val="0"/>
                                          </p:val>
                                        </p:tav>
                                        <p:tav tm="100000">
                                          <p:val>
                                            <p:strVal val="#ppt_w"/>
                                          </p:val>
                                        </p:tav>
                                      </p:tavLst>
                                    </p:anim>
                                    <p:anim calcmode="lin" valueType="num">
                                      <p:cBhvr>
                                        <p:cTn id="50" dur="500" fill="hold"/>
                                        <p:tgtEl>
                                          <p:spTgt spid="75"/>
                                        </p:tgtEl>
                                        <p:attrNameLst>
                                          <p:attrName>ppt_h</p:attrName>
                                        </p:attrNameLst>
                                      </p:cBhvr>
                                      <p:tavLst>
                                        <p:tav tm="0">
                                          <p:val>
                                            <p:fltVal val="0"/>
                                          </p:val>
                                        </p:tav>
                                        <p:tav tm="100000">
                                          <p:val>
                                            <p:strVal val="#ppt_h"/>
                                          </p:val>
                                        </p:tav>
                                      </p:tavLst>
                                    </p:anim>
                                    <p:animEffect transition="in" filter="fade">
                                      <p:cBhvr>
                                        <p:cTn id="51" dur="500"/>
                                        <p:tgtEl>
                                          <p:spTgt spid="75"/>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00"/>
                                        <p:tgtEl>
                                          <p:spTgt spid="45"/>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92"/>
                                        </p:tgtEl>
                                        <p:attrNameLst>
                                          <p:attrName>style.visibility</p:attrName>
                                        </p:attrNameLst>
                                      </p:cBhvr>
                                      <p:to>
                                        <p:strVal val="visible"/>
                                      </p:to>
                                    </p:set>
                                    <p:anim calcmode="lin" valueType="num">
                                      <p:cBhvr>
                                        <p:cTn id="60" dur="500" fill="hold"/>
                                        <p:tgtEl>
                                          <p:spTgt spid="92"/>
                                        </p:tgtEl>
                                        <p:attrNameLst>
                                          <p:attrName>ppt_w</p:attrName>
                                        </p:attrNameLst>
                                      </p:cBhvr>
                                      <p:tavLst>
                                        <p:tav tm="0">
                                          <p:val>
                                            <p:fltVal val="0"/>
                                          </p:val>
                                        </p:tav>
                                        <p:tav tm="100000">
                                          <p:val>
                                            <p:strVal val="#ppt_w"/>
                                          </p:val>
                                        </p:tav>
                                      </p:tavLst>
                                    </p:anim>
                                    <p:anim calcmode="lin" valueType="num">
                                      <p:cBhvr>
                                        <p:cTn id="61" dur="500" fill="hold"/>
                                        <p:tgtEl>
                                          <p:spTgt spid="92"/>
                                        </p:tgtEl>
                                        <p:attrNameLst>
                                          <p:attrName>ppt_h</p:attrName>
                                        </p:attrNameLst>
                                      </p:cBhvr>
                                      <p:tavLst>
                                        <p:tav tm="0">
                                          <p:val>
                                            <p:fltVal val="0"/>
                                          </p:val>
                                        </p:tav>
                                        <p:tav tm="100000">
                                          <p:val>
                                            <p:strVal val="#ppt_h"/>
                                          </p:val>
                                        </p:tav>
                                      </p:tavLst>
                                    </p:anim>
                                    <p:animEffect transition="in" filter="fade">
                                      <p:cBhvr>
                                        <p:cTn id="62" dur="500"/>
                                        <p:tgtEl>
                                          <p:spTgt spid="92"/>
                                        </p:tgtEl>
                                      </p:cBhvr>
                                    </p:animEffect>
                                  </p:childTnLst>
                                </p:cTn>
                              </p:par>
                            </p:childTnLst>
                          </p:cTn>
                        </p:par>
                        <p:par>
                          <p:cTn id="63" fill="hold">
                            <p:stCondLst>
                              <p:cond delay="500"/>
                            </p:stCondLst>
                            <p:childTnLst>
                              <p:par>
                                <p:cTn id="64" presetID="53" presetClass="entr" presetSubtype="16" fill="hold" grpId="0" nodeType="afterEffect">
                                  <p:stCondLst>
                                    <p:cond delay="0"/>
                                  </p:stCondLst>
                                  <p:childTnLst>
                                    <p:set>
                                      <p:cBhvr>
                                        <p:cTn id="65" dur="1" fill="hold">
                                          <p:stCondLst>
                                            <p:cond delay="0"/>
                                          </p:stCondLst>
                                        </p:cTn>
                                        <p:tgtEl>
                                          <p:spTgt spid="88"/>
                                        </p:tgtEl>
                                        <p:attrNameLst>
                                          <p:attrName>style.visibility</p:attrName>
                                        </p:attrNameLst>
                                      </p:cBhvr>
                                      <p:to>
                                        <p:strVal val="visible"/>
                                      </p:to>
                                    </p:set>
                                    <p:anim calcmode="lin" valueType="num">
                                      <p:cBhvr>
                                        <p:cTn id="66" dur="500" fill="hold"/>
                                        <p:tgtEl>
                                          <p:spTgt spid="88"/>
                                        </p:tgtEl>
                                        <p:attrNameLst>
                                          <p:attrName>ppt_w</p:attrName>
                                        </p:attrNameLst>
                                      </p:cBhvr>
                                      <p:tavLst>
                                        <p:tav tm="0">
                                          <p:val>
                                            <p:fltVal val="0"/>
                                          </p:val>
                                        </p:tav>
                                        <p:tav tm="100000">
                                          <p:val>
                                            <p:strVal val="#ppt_w"/>
                                          </p:val>
                                        </p:tav>
                                      </p:tavLst>
                                    </p:anim>
                                    <p:anim calcmode="lin" valueType="num">
                                      <p:cBhvr>
                                        <p:cTn id="67" dur="500" fill="hold"/>
                                        <p:tgtEl>
                                          <p:spTgt spid="88"/>
                                        </p:tgtEl>
                                        <p:attrNameLst>
                                          <p:attrName>ppt_h</p:attrName>
                                        </p:attrNameLst>
                                      </p:cBhvr>
                                      <p:tavLst>
                                        <p:tav tm="0">
                                          <p:val>
                                            <p:fltVal val="0"/>
                                          </p:val>
                                        </p:tav>
                                        <p:tav tm="100000">
                                          <p:val>
                                            <p:strVal val="#ppt_h"/>
                                          </p:val>
                                        </p:tav>
                                      </p:tavLst>
                                    </p:anim>
                                    <p:animEffect transition="in" filter="fade">
                                      <p:cBhvr>
                                        <p:cTn id="68" dur="500"/>
                                        <p:tgtEl>
                                          <p:spTgt spid="88"/>
                                        </p:tgtEl>
                                      </p:cBhvr>
                                    </p:animEffect>
                                  </p:childTnLst>
                                </p:cTn>
                              </p:par>
                            </p:childTnLst>
                          </p:cTn>
                        </p:par>
                        <p:par>
                          <p:cTn id="69" fill="hold">
                            <p:stCondLst>
                              <p:cond delay="1000"/>
                            </p:stCondLst>
                            <p:childTnLst>
                              <p:par>
                                <p:cTn id="70" presetID="22" presetClass="entr" presetSubtype="4" fill="hold" nodeType="after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down)">
                                      <p:cBhvr>
                                        <p:cTn id="7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2" grpId="0" animBg="1"/>
      <p:bldP spid="75" grpId="0" animBg="1"/>
      <p:bldP spid="88" grpId="0" animBg="1"/>
      <p:bldP spid="19" grpId="0" animBg="1"/>
      <p:bldP spid="90" grpId="0" animBg="1"/>
      <p:bldP spid="91" grpId="0" animBg="1"/>
      <p:bldP spid="9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1088555" y="100431"/>
            <a:ext cx="480053" cy="6658032"/>
          </a:xfrm>
          <a:prstGeom prst="rect">
            <a:avLst/>
          </a:prstGeom>
          <a:solidFill>
            <a:srgbClr val="00FF00">
              <a:alpha val="20000"/>
            </a:srgbClr>
          </a:solidFill>
          <a:ln>
            <a:solidFill>
              <a:srgbClr val="00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CA" sz="2133" b="1" dirty="0">
                <a:effectLst>
                  <a:outerShdw blurRad="38100" dist="38100" dir="2700000" algn="tl">
                    <a:srgbClr val="000000">
                      <a:alpha val="43137"/>
                    </a:srgbClr>
                  </a:outerShdw>
                </a:effectLst>
              </a:rPr>
              <a:t>Static</a:t>
            </a:r>
          </a:p>
        </p:txBody>
      </p:sp>
      <p:sp>
        <p:nvSpPr>
          <p:cNvPr id="28" name="Rectangle 27"/>
          <p:cNvSpPr/>
          <p:nvPr/>
        </p:nvSpPr>
        <p:spPr>
          <a:xfrm>
            <a:off x="11620119" y="96409"/>
            <a:ext cx="480053" cy="6658032"/>
          </a:xfrm>
          <a:prstGeom prst="rect">
            <a:avLst/>
          </a:prstGeom>
          <a:solidFill>
            <a:srgbClr val="00FF00">
              <a:alpha val="20000"/>
            </a:srgbClr>
          </a:solidFill>
          <a:ln>
            <a:solidFill>
              <a:srgbClr val="00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vert270" rtlCol="0" anchor="b" anchorCtr="1"/>
          <a:lstStyle/>
          <a:p>
            <a:pPr algn="ctr"/>
            <a:r>
              <a:rPr lang="en-CA" sz="2133" b="1" dirty="0">
                <a:effectLst>
                  <a:outerShdw blurRad="38100" dist="38100" dir="2700000" algn="tl">
                    <a:srgbClr val="000000">
                      <a:alpha val="43137"/>
                    </a:srgbClr>
                  </a:outerShdw>
                </a:effectLst>
              </a:rPr>
              <a:t>Code</a:t>
            </a:r>
          </a:p>
        </p:txBody>
      </p:sp>
      <p:sp>
        <p:nvSpPr>
          <p:cNvPr id="6" name="Rectangle 5"/>
          <p:cNvSpPr/>
          <p:nvPr/>
        </p:nvSpPr>
        <p:spPr>
          <a:xfrm>
            <a:off x="239349" y="164637"/>
            <a:ext cx="2592288" cy="6658032"/>
          </a:xfrm>
          <a:prstGeom prst="rect">
            <a:avLst/>
          </a:prstGeom>
          <a:solidFill>
            <a:srgbClr val="00FF00">
              <a:alpha val="20000"/>
            </a:srgbClr>
          </a:solidFill>
          <a:ln>
            <a:solidFill>
              <a:srgbClr val="00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Stack</a:t>
            </a:r>
          </a:p>
        </p:txBody>
      </p:sp>
      <p:sp>
        <p:nvSpPr>
          <p:cNvPr id="7" name="Rectangle 6"/>
          <p:cNvSpPr/>
          <p:nvPr/>
        </p:nvSpPr>
        <p:spPr>
          <a:xfrm>
            <a:off x="3119670" y="97483"/>
            <a:ext cx="7968885" cy="6658032"/>
          </a:xfrm>
          <a:prstGeom prst="rect">
            <a:avLst/>
          </a:prstGeom>
          <a:solidFill>
            <a:srgbClr val="00FF00">
              <a:alpha val="20000"/>
            </a:srgbClr>
          </a:solidFill>
          <a:ln>
            <a:solidFill>
              <a:srgbClr val="00FF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Heap</a:t>
            </a:r>
          </a:p>
        </p:txBody>
      </p:sp>
      <p:sp>
        <p:nvSpPr>
          <p:cNvPr id="8" name="Rectangle 7"/>
          <p:cNvSpPr/>
          <p:nvPr/>
        </p:nvSpPr>
        <p:spPr>
          <a:xfrm>
            <a:off x="335360" y="4589588"/>
            <a:ext cx="2400267" cy="2161075"/>
          </a:xfrm>
          <a:prstGeom prst="rect">
            <a:avLst/>
          </a:prstGeom>
          <a:solidFill>
            <a:srgbClr val="00FFFF">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400" b="1" dirty="0">
                <a:solidFill>
                  <a:schemeClr val="tx1"/>
                </a:solidFill>
              </a:rPr>
              <a:t>main</a:t>
            </a:r>
          </a:p>
        </p:txBody>
      </p:sp>
      <p:sp>
        <p:nvSpPr>
          <p:cNvPr id="35" name="Rectangle 34"/>
          <p:cNvSpPr/>
          <p:nvPr/>
        </p:nvSpPr>
        <p:spPr>
          <a:xfrm>
            <a:off x="449383" y="6178324"/>
            <a:ext cx="2208245" cy="384043"/>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effectLst>
                  <a:outerShdw blurRad="38100" dist="38100" dir="2700000" algn="tl">
                    <a:srgbClr val="000000">
                      <a:alpha val="43137"/>
                    </a:srgbClr>
                  </a:outerShdw>
                </a:effectLst>
              </a:rPr>
              <a:t>ref1 = @</a:t>
            </a:r>
            <a:endParaRPr lang="en-US" sz="2400" b="1" dirty="0">
              <a:solidFill>
                <a:schemeClr val="tx1"/>
              </a:solidFill>
              <a:effectLst>
                <a:outerShdw blurRad="38100" dist="38100" dir="2700000" algn="tl">
                  <a:srgbClr val="000000">
                    <a:alpha val="43137"/>
                  </a:srgbClr>
                </a:outerShdw>
              </a:effectLst>
            </a:endParaRPr>
          </a:p>
        </p:txBody>
      </p:sp>
      <p:cxnSp>
        <p:nvCxnSpPr>
          <p:cNvPr id="36" name="Straight Arrow Connector 35"/>
          <p:cNvCxnSpPr/>
          <p:nvPr/>
        </p:nvCxnSpPr>
        <p:spPr>
          <a:xfrm flipV="1">
            <a:off x="2543605" y="5349215"/>
            <a:ext cx="2112235" cy="1021131"/>
          </a:xfrm>
          <a:prstGeom prst="straightConnector1">
            <a:avLst/>
          </a:prstGeom>
          <a:ln w="38100">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655840" y="4479519"/>
            <a:ext cx="1632181"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effectLst>
                  <a:outerShdw blurRad="38100" dist="38100" dir="2700000" algn="tl">
                    <a:srgbClr val="000000">
                      <a:alpha val="43137"/>
                    </a:srgbClr>
                  </a:outerShdw>
                </a:effectLst>
              </a:rPr>
              <a:t>ClassA</a:t>
            </a:r>
            <a:endParaRPr lang="en-US" sz="2400" b="1" dirty="0">
              <a:effectLst>
                <a:outerShdw blurRad="38100" dist="38100" dir="2700000" algn="tl">
                  <a:srgbClr val="000000">
                    <a:alpha val="43137"/>
                  </a:srgbClr>
                </a:outerShdw>
              </a:effectLst>
            </a:endParaRPr>
          </a:p>
          <a:p>
            <a:pPr algn="ctr"/>
            <a:r>
              <a:rPr lang="en-US" sz="2400" b="1" dirty="0">
                <a:effectLst>
                  <a:outerShdw blurRad="38100" dist="38100" dir="2700000" algn="tl">
                    <a:srgbClr val="000000">
                      <a:alpha val="43137"/>
                    </a:srgbClr>
                  </a:outerShdw>
                </a:effectLst>
              </a:rPr>
              <a:t>object</a:t>
            </a:r>
          </a:p>
          <a:p>
            <a:pPr algn="ctr"/>
            <a:r>
              <a:rPr lang="en-US" sz="2400" b="1" dirty="0">
                <a:effectLst>
                  <a:outerShdw blurRad="38100" dist="38100" dir="2700000" algn="tl">
                    <a:srgbClr val="000000">
                      <a:alpha val="43137"/>
                    </a:srgbClr>
                  </a:outerShdw>
                </a:effectLst>
              </a:rPr>
              <a:t>100</a:t>
            </a:r>
          </a:p>
        </p:txBody>
      </p:sp>
      <p:sp>
        <p:nvSpPr>
          <p:cNvPr id="75" name="Rectangle 74"/>
          <p:cNvSpPr/>
          <p:nvPr/>
        </p:nvSpPr>
        <p:spPr>
          <a:xfrm>
            <a:off x="431371" y="5692951"/>
            <a:ext cx="2208245" cy="384043"/>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effectLst>
                  <a:outerShdw blurRad="38100" dist="38100" dir="2700000" algn="tl">
                    <a:srgbClr val="000000">
                      <a:alpha val="43137"/>
                    </a:srgbClr>
                  </a:outerShdw>
                </a:effectLst>
              </a:rPr>
              <a:t>ref2 = @</a:t>
            </a:r>
            <a:endParaRPr lang="en-US" sz="2400" b="1" dirty="0">
              <a:solidFill>
                <a:schemeClr val="tx1"/>
              </a:solidFill>
              <a:effectLst>
                <a:outerShdw blurRad="38100" dist="38100" dir="2700000" algn="tl">
                  <a:srgbClr val="000000">
                    <a:alpha val="43137"/>
                  </a:srgbClr>
                </a:outerShdw>
              </a:effectLst>
            </a:endParaRPr>
          </a:p>
        </p:txBody>
      </p:sp>
      <p:sp>
        <p:nvSpPr>
          <p:cNvPr id="88" name="Rectangle 87"/>
          <p:cNvSpPr/>
          <p:nvPr/>
        </p:nvSpPr>
        <p:spPr>
          <a:xfrm>
            <a:off x="431371" y="5247604"/>
            <a:ext cx="2208245" cy="384043"/>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effectLst>
                  <a:outerShdw blurRad="38100" dist="38100" dir="2700000" algn="tl">
                    <a:srgbClr val="000000">
                      <a:alpha val="43137"/>
                    </a:srgbClr>
                  </a:outerShdw>
                </a:effectLst>
              </a:rPr>
              <a:t>ref3 = @</a:t>
            </a:r>
            <a:endParaRPr lang="en-US" sz="2400" b="1" dirty="0">
              <a:solidFill>
                <a:schemeClr val="tx1"/>
              </a:solidFill>
              <a:effectLst>
                <a:outerShdw blurRad="38100" dist="38100" dir="2700000" algn="tl">
                  <a:srgbClr val="000000">
                    <a:alpha val="43137"/>
                  </a:srgbClr>
                </a:outerShdw>
              </a:effectLst>
            </a:endParaRPr>
          </a:p>
        </p:txBody>
      </p:sp>
      <p:cxnSp>
        <p:nvCxnSpPr>
          <p:cNvPr id="89" name="Straight Arrow Connector 88"/>
          <p:cNvCxnSpPr/>
          <p:nvPr/>
        </p:nvCxnSpPr>
        <p:spPr>
          <a:xfrm flipV="1">
            <a:off x="2610949" y="4773149"/>
            <a:ext cx="2044892" cy="675147"/>
          </a:xfrm>
          <a:prstGeom prst="straightConnector1">
            <a:avLst/>
          </a:prstGeom>
          <a:ln w="38100">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2" idx="1"/>
          </p:cNvCxnSpPr>
          <p:nvPr/>
        </p:nvCxnSpPr>
        <p:spPr>
          <a:xfrm flipV="1">
            <a:off x="2543605" y="5055583"/>
            <a:ext cx="2112235" cy="829389"/>
          </a:xfrm>
          <a:prstGeom prst="straightConnector1">
            <a:avLst/>
          </a:prstGeom>
          <a:ln w="38100">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670" y="50905"/>
            <a:ext cx="4855476" cy="46368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7248128" y="698296"/>
            <a:ext cx="4128459" cy="384043"/>
          </a:xfrm>
          <a:prstGeom prst="rect">
            <a:avLst/>
          </a:prstGeom>
          <a:solidFill>
            <a:srgbClr val="00FF00">
              <a:alpha val="31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p:nvSpPr>
        <p:spPr>
          <a:xfrm>
            <a:off x="7440149" y="1332267"/>
            <a:ext cx="4128459" cy="384043"/>
          </a:xfrm>
          <a:prstGeom prst="rect">
            <a:avLst/>
          </a:prstGeom>
          <a:solidFill>
            <a:srgbClr val="00FF00">
              <a:alpha val="31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p:nvSpPr>
        <p:spPr>
          <a:xfrm>
            <a:off x="7440149" y="1692984"/>
            <a:ext cx="4128459" cy="384043"/>
          </a:xfrm>
          <a:prstGeom prst="rect">
            <a:avLst/>
          </a:prstGeom>
          <a:solidFill>
            <a:srgbClr val="00FF00">
              <a:alpha val="31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p:nvSpPr>
        <p:spPr>
          <a:xfrm>
            <a:off x="7440149" y="2054024"/>
            <a:ext cx="4128459" cy="384043"/>
          </a:xfrm>
          <a:prstGeom prst="rect">
            <a:avLst/>
          </a:prstGeom>
          <a:solidFill>
            <a:srgbClr val="00FF00">
              <a:alpha val="31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Rectangle 28"/>
          <p:cNvSpPr/>
          <p:nvPr/>
        </p:nvSpPr>
        <p:spPr>
          <a:xfrm>
            <a:off x="7440149" y="2606104"/>
            <a:ext cx="4128459" cy="384043"/>
          </a:xfrm>
          <a:prstGeom prst="rect">
            <a:avLst/>
          </a:prstGeom>
          <a:solidFill>
            <a:srgbClr val="00FF00">
              <a:alpha val="31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p:cNvSpPr/>
          <p:nvPr/>
        </p:nvSpPr>
        <p:spPr>
          <a:xfrm>
            <a:off x="436570" y="6175977"/>
            <a:ext cx="2208245" cy="384043"/>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effectLst>
                  <a:outerShdw blurRad="38100" dist="38100" dir="2700000" algn="tl">
                    <a:srgbClr val="000000">
                      <a:alpha val="43137"/>
                    </a:srgbClr>
                  </a:outerShdw>
                </a:effectLst>
              </a:rPr>
              <a:t>ref1 = null</a:t>
            </a:r>
            <a:endParaRPr lang="en-US" sz="2400" b="1" dirty="0">
              <a:solidFill>
                <a:schemeClr val="tx1"/>
              </a:solidFill>
              <a:effectLst>
                <a:outerShdw blurRad="38100" dist="38100" dir="2700000" algn="tl">
                  <a:srgbClr val="000000">
                    <a:alpha val="43137"/>
                  </a:srgbClr>
                </a:outerShdw>
              </a:effectLst>
            </a:endParaRPr>
          </a:p>
        </p:txBody>
      </p:sp>
      <p:sp>
        <p:nvSpPr>
          <p:cNvPr id="31" name="Rectangle 30"/>
          <p:cNvSpPr/>
          <p:nvPr/>
        </p:nvSpPr>
        <p:spPr>
          <a:xfrm>
            <a:off x="7451535" y="3001325"/>
            <a:ext cx="4128459" cy="384043"/>
          </a:xfrm>
          <a:prstGeom prst="rect">
            <a:avLst/>
          </a:prstGeom>
          <a:solidFill>
            <a:srgbClr val="00FF00">
              <a:alpha val="31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Rectangle 31"/>
          <p:cNvSpPr/>
          <p:nvPr/>
        </p:nvSpPr>
        <p:spPr>
          <a:xfrm>
            <a:off x="451071" y="5693100"/>
            <a:ext cx="2208245" cy="384043"/>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effectLst>
                  <a:outerShdw blurRad="38100" dist="38100" dir="2700000" algn="tl">
                    <a:srgbClr val="000000">
                      <a:alpha val="43137"/>
                    </a:srgbClr>
                  </a:outerShdw>
                </a:effectLst>
              </a:rPr>
              <a:t>ref2 = null</a:t>
            </a:r>
            <a:endParaRPr lang="en-US" sz="2400" b="1" dirty="0">
              <a:solidFill>
                <a:schemeClr val="tx1"/>
              </a:solidFill>
              <a:effectLst>
                <a:outerShdw blurRad="38100" dist="38100" dir="2700000" algn="tl">
                  <a:srgbClr val="000000">
                    <a:alpha val="43137"/>
                  </a:srgbClr>
                </a:outerShdw>
              </a:effectLst>
            </a:endParaRPr>
          </a:p>
        </p:txBody>
      </p:sp>
      <p:sp>
        <p:nvSpPr>
          <p:cNvPr id="33" name="Rectangle 32"/>
          <p:cNvSpPr/>
          <p:nvPr/>
        </p:nvSpPr>
        <p:spPr>
          <a:xfrm>
            <a:off x="7452191" y="3385368"/>
            <a:ext cx="4128459" cy="384043"/>
          </a:xfrm>
          <a:prstGeom prst="rect">
            <a:avLst/>
          </a:prstGeom>
          <a:solidFill>
            <a:srgbClr val="00FF00">
              <a:alpha val="31000"/>
            </a:srgbClr>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p:nvSpPr>
        <p:spPr>
          <a:xfrm>
            <a:off x="426756" y="5256275"/>
            <a:ext cx="2208245" cy="384043"/>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effectLst>
                  <a:outerShdw blurRad="38100" dist="38100" dir="2700000" algn="tl">
                    <a:srgbClr val="000000">
                      <a:alpha val="43137"/>
                    </a:srgbClr>
                  </a:outerShdw>
                </a:effectLst>
              </a:rPr>
              <a:t>ref3 = null</a:t>
            </a:r>
            <a:endParaRPr lang="en-US" sz="2400" b="1" dirty="0">
              <a:solidFill>
                <a:schemeClr val="tx1"/>
              </a:solidFill>
              <a:effectLst>
                <a:outerShdw blurRad="38100" dist="38100" dir="2700000" algn="tl">
                  <a:srgbClr val="000000">
                    <a:alpha val="43137"/>
                  </a:srgbClr>
                </a:outerShdw>
              </a:effectLst>
            </a:endParaRPr>
          </a:p>
        </p:txBody>
      </p:sp>
      <p:pic>
        <p:nvPicPr>
          <p:cNvPr id="15" name="Picture 71" descr="C:\Users\ITSC\AppData\Local\Microsoft\Windows\Temporary Internet Files\Content.IE5\YPWIRF1K\MC90018743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3925" y="4555705"/>
            <a:ext cx="2444496" cy="88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544298"/>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22" presetClass="exit" presetSubtype="2" fill="hold" nodeType="afterEffect">
                                  <p:stCondLst>
                                    <p:cond delay="0"/>
                                  </p:stCondLst>
                                  <p:childTnLst>
                                    <p:animEffect transition="out" filter="wipe(right)">
                                      <p:cBhvr>
                                        <p:cTn id="12" dur="500"/>
                                        <p:tgtEl>
                                          <p:spTgt spid="36"/>
                                        </p:tgtEl>
                                      </p:cBhvr>
                                    </p:animEffect>
                                    <p:set>
                                      <p:cBhvr>
                                        <p:cTn id="13" dur="1" fill="hold">
                                          <p:stCondLst>
                                            <p:cond delay="499"/>
                                          </p:stCondLst>
                                        </p:cTn>
                                        <p:tgtEl>
                                          <p:spTgt spid="36"/>
                                        </p:tgtEl>
                                        <p:attrNameLst>
                                          <p:attrName>style.visibility</p:attrName>
                                        </p:attrNameLst>
                                      </p:cBhvr>
                                      <p:to>
                                        <p:strVal val="hidden"/>
                                      </p:to>
                                    </p:se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childTnLst>
                          </p:cTn>
                        </p:par>
                        <p:par>
                          <p:cTn id="27" fill="hold">
                            <p:stCondLst>
                              <p:cond delay="500"/>
                            </p:stCondLst>
                            <p:childTnLst>
                              <p:par>
                                <p:cTn id="28" presetID="22" presetClass="exit" presetSubtype="2" fill="hold" nodeType="afterEffect">
                                  <p:stCondLst>
                                    <p:cond delay="0"/>
                                  </p:stCondLst>
                                  <p:childTnLst>
                                    <p:animEffect transition="out" filter="wipe(right)">
                                      <p:cBhvr>
                                        <p:cTn id="29" dur="500"/>
                                        <p:tgtEl>
                                          <p:spTgt spid="45"/>
                                        </p:tgtEl>
                                      </p:cBhvr>
                                    </p:animEffect>
                                    <p:set>
                                      <p:cBhvr>
                                        <p:cTn id="30" dur="1" fill="hold">
                                          <p:stCondLst>
                                            <p:cond delay="499"/>
                                          </p:stCondLst>
                                        </p:cTn>
                                        <p:tgtEl>
                                          <p:spTgt spid="45"/>
                                        </p:tgtEl>
                                        <p:attrNameLst>
                                          <p:attrName>style.visibility</p:attrName>
                                        </p:attrNameLst>
                                      </p:cBhvr>
                                      <p:to>
                                        <p:strVal val="hidden"/>
                                      </p:to>
                                    </p:se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500" fill="hold"/>
                                        <p:tgtEl>
                                          <p:spTgt spid="33"/>
                                        </p:tgtEl>
                                        <p:attrNameLst>
                                          <p:attrName>ppt_w</p:attrName>
                                        </p:attrNameLst>
                                      </p:cBhvr>
                                      <p:tavLst>
                                        <p:tav tm="0">
                                          <p:val>
                                            <p:fltVal val="0"/>
                                          </p:val>
                                        </p:tav>
                                        <p:tav tm="100000">
                                          <p:val>
                                            <p:strVal val="#ppt_w"/>
                                          </p:val>
                                        </p:tav>
                                      </p:tavLst>
                                    </p:anim>
                                    <p:anim calcmode="lin" valueType="num">
                                      <p:cBhvr>
                                        <p:cTn id="42" dur="500" fill="hold"/>
                                        <p:tgtEl>
                                          <p:spTgt spid="33"/>
                                        </p:tgtEl>
                                        <p:attrNameLst>
                                          <p:attrName>ppt_h</p:attrName>
                                        </p:attrNameLst>
                                      </p:cBhvr>
                                      <p:tavLst>
                                        <p:tav tm="0">
                                          <p:val>
                                            <p:fltVal val="0"/>
                                          </p:val>
                                        </p:tav>
                                        <p:tav tm="100000">
                                          <p:val>
                                            <p:strVal val="#ppt_h"/>
                                          </p:val>
                                        </p:tav>
                                      </p:tavLst>
                                    </p:anim>
                                    <p:animEffect transition="in" filter="fade">
                                      <p:cBhvr>
                                        <p:cTn id="43" dur="500"/>
                                        <p:tgtEl>
                                          <p:spTgt spid="33"/>
                                        </p:tgtEl>
                                      </p:cBhvr>
                                    </p:animEffect>
                                  </p:childTnLst>
                                </p:cTn>
                              </p:par>
                            </p:childTnLst>
                          </p:cTn>
                        </p:par>
                        <p:par>
                          <p:cTn id="44" fill="hold">
                            <p:stCondLst>
                              <p:cond delay="500"/>
                            </p:stCondLst>
                            <p:childTnLst>
                              <p:par>
                                <p:cTn id="45" presetID="22" presetClass="exit" presetSubtype="2" fill="hold" nodeType="afterEffect">
                                  <p:stCondLst>
                                    <p:cond delay="0"/>
                                  </p:stCondLst>
                                  <p:childTnLst>
                                    <p:animEffect transition="out" filter="wipe(right)">
                                      <p:cBhvr>
                                        <p:cTn id="46" dur="500"/>
                                        <p:tgtEl>
                                          <p:spTgt spid="89"/>
                                        </p:tgtEl>
                                      </p:cBhvr>
                                    </p:animEffect>
                                    <p:set>
                                      <p:cBhvr>
                                        <p:cTn id="47" dur="1" fill="hold">
                                          <p:stCondLst>
                                            <p:cond delay="499"/>
                                          </p:stCondLst>
                                        </p:cTn>
                                        <p:tgtEl>
                                          <p:spTgt spid="89"/>
                                        </p:tgtEl>
                                        <p:attrNameLst>
                                          <p:attrName>style.visibility</p:attrName>
                                        </p:attrNameLst>
                                      </p:cBhvr>
                                      <p:to>
                                        <p:strVal val="hidden"/>
                                      </p:to>
                                    </p:set>
                                  </p:childTnLst>
                                </p:cTn>
                              </p:par>
                            </p:childTnLst>
                          </p:cTn>
                        </p:par>
                        <p:par>
                          <p:cTn id="48" fill="hold">
                            <p:stCondLst>
                              <p:cond delay="1000"/>
                            </p:stCondLst>
                            <p:childTnLst>
                              <p:par>
                                <p:cTn id="49" presetID="53" presetClass="entr" presetSubtype="16"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p:cTn id="51" dur="500" fill="hold"/>
                                        <p:tgtEl>
                                          <p:spTgt spid="34"/>
                                        </p:tgtEl>
                                        <p:attrNameLst>
                                          <p:attrName>ppt_w</p:attrName>
                                        </p:attrNameLst>
                                      </p:cBhvr>
                                      <p:tavLst>
                                        <p:tav tm="0">
                                          <p:val>
                                            <p:fltVal val="0"/>
                                          </p:val>
                                        </p:tav>
                                        <p:tav tm="100000">
                                          <p:val>
                                            <p:strVal val="#ppt_w"/>
                                          </p:val>
                                        </p:tav>
                                      </p:tavLst>
                                    </p:anim>
                                    <p:anim calcmode="lin" valueType="num">
                                      <p:cBhvr>
                                        <p:cTn id="52" dur="500" fill="hold"/>
                                        <p:tgtEl>
                                          <p:spTgt spid="34"/>
                                        </p:tgtEl>
                                        <p:attrNameLst>
                                          <p:attrName>ppt_h</p:attrName>
                                        </p:attrNameLst>
                                      </p:cBhvr>
                                      <p:tavLst>
                                        <p:tav tm="0">
                                          <p:val>
                                            <p:fltVal val="0"/>
                                          </p:val>
                                        </p:tav>
                                        <p:tav tm="100000">
                                          <p:val>
                                            <p:strVal val="#ppt_h"/>
                                          </p:val>
                                        </p:tav>
                                      </p:tavLst>
                                    </p:anim>
                                    <p:animEffect transition="in" filter="fade">
                                      <p:cBhvr>
                                        <p:cTn id="53" dur="5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fill="hold"/>
                                        <p:tgtEl>
                                          <p:spTgt spid="15"/>
                                        </p:tgtEl>
                                        <p:attrNameLst>
                                          <p:attrName>ppt_x</p:attrName>
                                        </p:attrNameLst>
                                      </p:cBhvr>
                                      <p:tavLst>
                                        <p:tav tm="0">
                                          <p:val>
                                            <p:strVal val="1+#ppt_w/2"/>
                                          </p:val>
                                        </p:tav>
                                        <p:tav tm="100000">
                                          <p:val>
                                            <p:strVal val="#ppt_x"/>
                                          </p:val>
                                        </p:tav>
                                      </p:tavLst>
                                    </p:anim>
                                    <p:anim calcmode="lin" valueType="num">
                                      <p:cBhvr additive="base">
                                        <p:cTn id="59" dur="500" fill="hold"/>
                                        <p:tgtEl>
                                          <p:spTgt spid="15"/>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53" presetClass="exit" presetSubtype="32" fill="hold" grpId="0" nodeType="afterEffect">
                                  <p:stCondLst>
                                    <p:cond delay="0"/>
                                  </p:stCondLst>
                                  <p:childTnLst>
                                    <p:anim calcmode="lin" valueType="num">
                                      <p:cBhvr>
                                        <p:cTn id="62" dur="500"/>
                                        <p:tgtEl>
                                          <p:spTgt spid="2"/>
                                        </p:tgtEl>
                                        <p:attrNameLst>
                                          <p:attrName>ppt_w</p:attrName>
                                        </p:attrNameLst>
                                      </p:cBhvr>
                                      <p:tavLst>
                                        <p:tav tm="0">
                                          <p:val>
                                            <p:strVal val="ppt_w"/>
                                          </p:val>
                                        </p:tav>
                                        <p:tav tm="100000">
                                          <p:val>
                                            <p:fltVal val="0"/>
                                          </p:val>
                                        </p:tav>
                                      </p:tavLst>
                                    </p:anim>
                                    <p:anim calcmode="lin" valueType="num">
                                      <p:cBhvr>
                                        <p:cTn id="63" dur="500"/>
                                        <p:tgtEl>
                                          <p:spTgt spid="2"/>
                                        </p:tgtEl>
                                        <p:attrNameLst>
                                          <p:attrName>ppt_h</p:attrName>
                                        </p:attrNameLst>
                                      </p:cBhvr>
                                      <p:tavLst>
                                        <p:tav tm="0">
                                          <p:val>
                                            <p:strVal val="ppt_h"/>
                                          </p:val>
                                        </p:tav>
                                        <p:tav tm="100000">
                                          <p:val>
                                            <p:fltVal val="0"/>
                                          </p:val>
                                        </p:tav>
                                      </p:tavLst>
                                    </p:anim>
                                    <p:animEffect transition="out" filter="fade">
                                      <p:cBhvr>
                                        <p:cTn id="64" dur="500"/>
                                        <p:tgtEl>
                                          <p:spTgt spid="2"/>
                                        </p:tgtEl>
                                      </p:cBhvr>
                                    </p:animEffect>
                                    <p:set>
                                      <p:cBhvr>
                                        <p:cTn id="65" dur="1" fill="hold">
                                          <p:stCondLst>
                                            <p:cond delay="499"/>
                                          </p:stCondLst>
                                        </p:cTn>
                                        <p:tgtEl>
                                          <p:spTgt spid="2"/>
                                        </p:tgtEl>
                                        <p:attrNameLst>
                                          <p:attrName>style.visibility</p:attrName>
                                        </p:attrNameLst>
                                      </p:cBhvr>
                                      <p:to>
                                        <p:strVal val="hidden"/>
                                      </p:to>
                                    </p:set>
                                  </p:childTnLst>
                                </p:cTn>
                              </p:par>
                            </p:childTnLst>
                          </p:cTn>
                        </p:par>
                        <p:par>
                          <p:cTn id="66" fill="hold">
                            <p:stCondLst>
                              <p:cond delay="1000"/>
                            </p:stCondLst>
                            <p:childTnLst>
                              <p:par>
                                <p:cTn id="67" presetID="2" presetClass="exit" presetSubtype="2" fill="hold" nodeType="afterEffect">
                                  <p:stCondLst>
                                    <p:cond delay="0"/>
                                  </p:stCondLst>
                                  <p:childTnLst>
                                    <p:anim calcmode="lin" valueType="num">
                                      <p:cBhvr additive="base">
                                        <p:cTn id="68" dur="500"/>
                                        <p:tgtEl>
                                          <p:spTgt spid="15"/>
                                        </p:tgtEl>
                                        <p:attrNameLst>
                                          <p:attrName>ppt_x</p:attrName>
                                        </p:attrNameLst>
                                      </p:cBhvr>
                                      <p:tavLst>
                                        <p:tav tm="0">
                                          <p:val>
                                            <p:strVal val="ppt_x"/>
                                          </p:val>
                                        </p:tav>
                                        <p:tav tm="100000">
                                          <p:val>
                                            <p:strVal val="1+ppt_w/2"/>
                                          </p:val>
                                        </p:tav>
                                      </p:tavLst>
                                    </p:anim>
                                    <p:anim calcmode="lin" valueType="num">
                                      <p:cBhvr additive="base">
                                        <p:cTn id="69" dur="500"/>
                                        <p:tgtEl>
                                          <p:spTgt spid="15"/>
                                        </p:tgtEl>
                                        <p:attrNameLst>
                                          <p:attrName>ppt_y</p:attrName>
                                        </p:attrNameLst>
                                      </p:cBhvr>
                                      <p:tavLst>
                                        <p:tav tm="0">
                                          <p:val>
                                            <p:strVal val="ppt_y"/>
                                          </p:val>
                                        </p:tav>
                                        <p:tav tm="100000">
                                          <p:val>
                                            <p:strVal val="ppt_y"/>
                                          </p:val>
                                        </p:tav>
                                      </p:tavLst>
                                    </p:anim>
                                    <p:set>
                                      <p:cBhvr>
                                        <p:cTn id="70"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0" grpId="0" animBg="1"/>
      <p:bldP spid="31" grpId="0" animBg="1"/>
      <p:bldP spid="32"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92FE6B-E258-AE91-27CB-D63EC71E80CE}"/>
              </a:ext>
            </a:extLst>
          </p:cNvPr>
          <p:cNvSpPr/>
          <p:nvPr/>
        </p:nvSpPr>
        <p:spPr>
          <a:xfrm>
            <a:off x="833230" y="2689115"/>
            <a:ext cx="10525540" cy="1479769"/>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endParaRPr lang="en-US" sz="2000" b="1" dirty="0">
              <a:solidFill>
                <a:srgbClr val="FFFF00"/>
              </a:solidFill>
              <a:effectLst>
                <a:outerShdw blurRad="38100" dist="38100" dir="2700000" algn="tl">
                  <a:srgbClr val="000000">
                    <a:alpha val="43137"/>
                  </a:srgbClr>
                </a:outerShdw>
              </a:effectLst>
            </a:endParaRP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Basic Polymorphism</a:t>
            </a:r>
          </a:p>
          <a:p>
            <a:pPr algn="ct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6664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t>
            </a:r>
            <a:r>
              <a:rPr lang="en-US" dirty="0">
                <a:solidFill>
                  <a:srgbClr val="FF33CC"/>
                </a:solidFill>
              </a:rPr>
              <a:t>really</a:t>
            </a:r>
            <a:r>
              <a:rPr lang="en-US" dirty="0"/>
              <a:t> do?</a:t>
            </a:r>
            <a:endParaRPr lang="en-CA" dirty="0"/>
          </a:p>
        </p:txBody>
      </p:sp>
      <p:sp>
        <p:nvSpPr>
          <p:cNvPr id="5" name="Content Placeholder 4"/>
          <p:cNvSpPr>
            <a:spLocks noGrp="1"/>
          </p:cNvSpPr>
          <p:nvPr>
            <p:ph idx="1"/>
          </p:nvPr>
        </p:nvSpPr>
        <p:spPr>
          <a:xfrm>
            <a:off x="619643" y="1700808"/>
            <a:ext cx="10972800" cy="4608512"/>
          </a:xfrm>
        </p:spPr>
        <p:txBody>
          <a:bodyPr>
            <a:normAutofit lnSpcReduction="10000"/>
          </a:bodyPr>
          <a:lstStyle/>
          <a:p>
            <a:pPr marL="609585" indent="-609585">
              <a:buFont typeface="+mj-lt"/>
              <a:buAutoNum type="arabicPeriod"/>
            </a:pPr>
            <a:r>
              <a:rPr lang="en-US" sz="3200" dirty="0">
                <a:solidFill>
                  <a:srgbClr val="FF33CC"/>
                </a:solidFill>
              </a:rPr>
              <a:t>Declares a reference variable called b1 of type Button</a:t>
            </a:r>
          </a:p>
          <a:p>
            <a:pPr marL="609585" indent="-609585">
              <a:buFont typeface="+mj-lt"/>
              <a:buAutoNum type="arabicPeriod"/>
            </a:pPr>
            <a:r>
              <a:rPr lang="en-US" sz="3200" dirty="0"/>
              <a:t>Instantiates a Button Object from the Button Class</a:t>
            </a:r>
          </a:p>
          <a:p>
            <a:pPr marL="609585" indent="-609585">
              <a:buFont typeface="+mj-lt"/>
              <a:buAutoNum type="arabicPeriod"/>
            </a:pPr>
            <a:r>
              <a:rPr lang="en-US" sz="3200" dirty="0">
                <a:solidFill>
                  <a:srgbClr val="FF33CC"/>
                </a:solidFill>
              </a:rPr>
              <a:t>Runs the Button Constructor</a:t>
            </a:r>
          </a:p>
          <a:p>
            <a:pPr marL="609585" indent="-609585">
              <a:buFont typeface="+mj-lt"/>
              <a:buAutoNum type="arabicPeriod"/>
            </a:pPr>
            <a:r>
              <a:rPr lang="en-US" sz="3200" dirty="0"/>
              <a:t>Returns the address of the Button Object (which is in the heap somewhere) to the reference variable b1.</a:t>
            </a:r>
          </a:p>
          <a:p>
            <a:pPr marL="609585" indent="-609585">
              <a:buFont typeface="+mj-lt"/>
              <a:buAutoNum type="arabicPeriod"/>
            </a:pPr>
            <a:r>
              <a:rPr lang="en-US" sz="3200" dirty="0">
                <a:solidFill>
                  <a:srgbClr val="FF33CC"/>
                </a:solidFill>
              </a:rPr>
              <a:t>b1 now holds the address of the Button Object</a:t>
            </a:r>
          </a:p>
          <a:p>
            <a:r>
              <a:rPr lang="en-US" sz="3200" dirty="0">
                <a:solidFill>
                  <a:srgbClr val="00FF00"/>
                </a:solidFill>
              </a:rPr>
              <a:t>Sometimes, we say that b1 is the object for simplicity. (However, always remember that b1 holds the address of the object, not the object itself)</a:t>
            </a:r>
            <a:endParaRPr lang="en-CA" sz="3200" dirty="0">
              <a:solidFill>
                <a:srgbClr val="00FF00"/>
              </a:solidFill>
            </a:endParaRPr>
          </a:p>
        </p:txBody>
      </p:sp>
      <p:pic>
        <p:nvPicPr>
          <p:cNvPr id="4" name="Picture 3"/>
          <p:cNvPicPr>
            <a:picLocks noChangeAspect="1"/>
          </p:cNvPicPr>
          <p:nvPr/>
        </p:nvPicPr>
        <p:blipFill rotWithShape="1">
          <a:blip r:embed="rId2"/>
          <a:srcRect t="1" b="6338"/>
          <a:stretch/>
        </p:blipFill>
        <p:spPr>
          <a:xfrm>
            <a:off x="2447596" y="847101"/>
            <a:ext cx="6893161" cy="864096"/>
          </a:xfrm>
          <a:prstGeom prst="rect">
            <a:avLst/>
          </a:prstGeom>
          <a:effectLst>
            <a:outerShdw blurRad="50800" dist="50800" dir="2700000" algn="ctr" rotWithShape="0">
              <a:schemeClr val="tx1"/>
            </a:outerShdw>
          </a:effectLst>
        </p:spPr>
      </p:pic>
      <p:pic>
        <p:nvPicPr>
          <p:cNvPr id="3" name="Picture 2"/>
          <p:cNvPicPr>
            <a:picLocks noChangeAspect="1"/>
          </p:cNvPicPr>
          <p:nvPr/>
        </p:nvPicPr>
        <p:blipFill>
          <a:blip r:embed="rId3"/>
          <a:stretch>
            <a:fillRect/>
          </a:stretch>
        </p:blipFill>
        <p:spPr>
          <a:xfrm>
            <a:off x="6918604" y="5770794"/>
            <a:ext cx="3505504" cy="538527"/>
          </a:xfrm>
          <a:prstGeom prst="rect">
            <a:avLst/>
          </a:prstGeom>
          <a:effectLst>
            <a:outerShdw blurRad="50800" dist="50800" dir="2700000" algn="ctr" rotWithShape="0">
              <a:schemeClr val="tx1"/>
            </a:outerShdw>
          </a:effectLst>
        </p:spPr>
      </p:pic>
      <p:pic>
        <p:nvPicPr>
          <p:cNvPr id="6" name="Picture 5"/>
          <p:cNvPicPr>
            <a:picLocks noChangeAspect="1"/>
          </p:cNvPicPr>
          <p:nvPr/>
        </p:nvPicPr>
        <p:blipFill>
          <a:blip r:embed="rId4"/>
          <a:stretch>
            <a:fillRect/>
          </a:stretch>
        </p:blipFill>
        <p:spPr>
          <a:xfrm>
            <a:off x="8671356" y="6424099"/>
            <a:ext cx="3109229" cy="355631"/>
          </a:xfrm>
          <a:prstGeom prst="rect">
            <a:avLst/>
          </a:prstGeom>
          <a:effectLst>
            <a:outerShdw blurRad="50800" dist="50800" dir="2700000" algn="ctr" rotWithShape="0">
              <a:schemeClr val="tx1"/>
            </a:outerShdw>
          </a:effectLst>
        </p:spPr>
      </p:pic>
    </p:spTree>
    <p:extLst>
      <p:ext uri="{BB962C8B-B14F-4D97-AF65-F5344CB8AC3E}">
        <p14:creationId xmlns:p14="http://schemas.microsoft.com/office/powerpoint/2010/main" val="384601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42" presetClass="entr" presetSubtype="0"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1000"/>
                                        <p:tgtEl>
                                          <p:spTgt spid="3"/>
                                        </p:tgtEl>
                                      </p:cBhvr>
                                    </p:animEffect>
                                    <p:anim calcmode="lin" valueType="num">
                                      <p:cBhvr>
                                        <p:cTn id="49" dur="1000" fill="hold"/>
                                        <p:tgtEl>
                                          <p:spTgt spid="3"/>
                                        </p:tgtEl>
                                        <p:attrNameLst>
                                          <p:attrName>ppt_x</p:attrName>
                                        </p:attrNameLst>
                                      </p:cBhvr>
                                      <p:tavLst>
                                        <p:tav tm="0">
                                          <p:val>
                                            <p:strVal val="#ppt_x"/>
                                          </p:val>
                                        </p:tav>
                                        <p:tav tm="100000">
                                          <p:val>
                                            <p:strVal val="#ppt_x"/>
                                          </p:val>
                                        </p:tav>
                                      </p:tavLst>
                                    </p:anim>
                                    <p:anim calcmode="lin" valueType="num">
                                      <p:cBhvr>
                                        <p:cTn id="50" dur="1000" fill="hold"/>
                                        <p:tgtEl>
                                          <p:spTgt spid="3"/>
                                        </p:tgtEl>
                                        <p:attrNameLst>
                                          <p:attrName>ppt_y</p:attrName>
                                        </p:attrNameLst>
                                      </p:cBhvr>
                                      <p:tavLst>
                                        <p:tav tm="0">
                                          <p:val>
                                            <p:strVal val="#ppt_y+.1"/>
                                          </p:val>
                                        </p:tav>
                                        <p:tav tm="100000">
                                          <p:val>
                                            <p:strVal val="#ppt_y"/>
                                          </p:val>
                                        </p:tav>
                                      </p:tavLst>
                                    </p:anim>
                                  </p:childTnLst>
                                </p:cTn>
                              </p:par>
                            </p:childTnLst>
                          </p:cTn>
                        </p:par>
                        <p:par>
                          <p:cTn id="51" fill="hold">
                            <p:stCondLst>
                              <p:cond delay="2000"/>
                            </p:stCondLst>
                            <p:childTnLst>
                              <p:par>
                                <p:cTn id="52" presetID="42" presetClass="entr" presetSubtype="0"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19FF"/>
      </a:hlink>
      <a:folHlink>
        <a:srgbClr val="FE19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b="1"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97C022B717B146BA0446DF4C6D9077" ma:contentTypeVersion="7" ma:contentTypeDescription="Create a new document." ma:contentTypeScope="" ma:versionID="6018ffc4325011bc5a0a064439434dee">
  <xsd:schema xmlns:xsd="http://www.w3.org/2001/XMLSchema" xmlns:xs="http://www.w3.org/2001/XMLSchema" xmlns:p="http://schemas.microsoft.com/office/2006/metadata/properties" xmlns:ns2="6da562d3-036b-4d9a-a9c9-43c62c07c12f" targetNamespace="http://schemas.microsoft.com/office/2006/metadata/properties" ma:root="true" ma:fieldsID="c6a6d2cbf9bea8cf9c9890f6e3c8677c" ns2:_="">
    <xsd:import namespace="6da562d3-036b-4d9a-a9c9-43c62c07c1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a562d3-036b-4d9a-a9c9-43c62c07c1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668C2F-C562-4F7F-866F-B57DD42DD344}">
  <ds:schemaRefs>
    <ds:schemaRef ds:uri="http://schemas.microsoft.com/sharepoint/v3/contenttype/forms"/>
  </ds:schemaRefs>
</ds:datastoreItem>
</file>

<file path=customXml/itemProps2.xml><?xml version="1.0" encoding="utf-8"?>
<ds:datastoreItem xmlns:ds="http://schemas.openxmlformats.org/officeDocument/2006/customXml" ds:itemID="{2D085750-4692-4378-A5D8-63D75048E99C}">
  <ds:schemaRefs>
    <ds:schemaRef ds:uri="6da562d3-036b-4d9a-a9c9-43c62c07c1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22D7A9F-2594-41C8-8966-CF9CEE3698BC}">
  <ds:schemaRefs>
    <ds:schemaRef ds:uri="http://www.w3.org/XML/1998/namespace"/>
    <ds:schemaRef ds:uri="http://schemas.openxmlformats.org/package/2006/metadata/core-properties"/>
    <ds:schemaRef ds:uri="http://purl.org/dc/dcmitype/"/>
    <ds:schemaRef ds:uri="6da562d3-036b-4d9a-a9c9-43c62c07c12f"/>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154649</TotalTime>
  <Words>2109</Words>
  <Application>Microsoft Office PowerPoint</Application>
  <PresentationFormat>Widescreen</PresentationFormat>
  <Paragraphs>273</Paragraphs>
  <Slides>54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Montserrat ExtraBold</vt:lpstr>
      <vt:lpstr>Wingdings</vt:lpstr>
      <vt:lpstr>Brush Script MT</vt:lpstr>
      <vt:lpstr>Calibri</vt:lpstr>
      <vt:lpstr>Mistral</vt:lpstr>
      <vt:lpstr>1_Office Theme</vt:lpstr>
      <vt:lpstr>PowerPoint Presentation</vt:lpstr>
      <vt:lpstr>PowerPoint Presentation</vt:lpstr>
      <vt:lpstr>Objects objects everywhere!</vt:lpstr>
      <vt:lpstr>A little bit about garbage collection</vt:lpstr>
      <vt:lpstr>Garbage Collection</vt:lpstr>
      <vt:lpstr>PowerPoint Presentation</vt:lpstr>
      <vt:lpstr>PowerPoint Presentation</vt:lpstr>
      <vt:lpstr>PowerPoint Presentation</vt:lpstr>
      <vt:lpstr>What does this really do?</vt:lpstr>
      <vt:lpstr>Polymorphism</vt:lpstr>
      <vt:lpstr>Introduction to Polymorphism  (What is it?)</vt:lpstr>
      <vt:lpstr>Polymorphism</vt:lpstr>
      <vt:lpstr>Polymorphism</vt:lpstr>
      <vt:lpstr>Polymorphism so far…</vt:lpstr>
      <vt:lpstr>Polymorphism</vt:lpstr>
      <vt:lpstr>Reference Variable Filter</vt:lpstr>
      <vt:lpstr>The importance of reference variable type</vt:lpstr>
      <vt:lpstr>Bottom Line</vt:lpstr>
      <vt:lpstr>Yourturn1- Part A</vt:lpstr>
      <vt:lpstr>Polymorphism</vt:lpstr>
      <vt:lpstr>PowerPoint Presentation</vt:lpstr>
      <vt:lpstr>Yourturn1- Part B</vt:lpstr>
      <vt:lpstr>Casting </vt:lpstr>
      <vt:lpstr>When do we get the error?</vt:lpstr>
      <vt:lpstr>Casting with reference variables works the same way but it is very powerful!</vt:lpstr>
      <vt:lpstr>Polymorphism</vt:lpstr>
      <vt:lpstr>Casting using Polymorphism</vt:lpstr>
      <vt:lpstr>Casting</vt:lpstr>
      <vt:lpstr>Casting our reference variable</vt:lpstr>
      <vt:lpstr>Let’s go the other way…</vt:lpstr>
      <vt:lpstr>Yourturn1- Part C</vt:lpstr>
      <vt:lpstr>Polymorphism</vt:lpstr>
      <vt:lpstr>PowerPoint Presentation</vt:lpstr>
      <vt:lpstr>PowerPoint Presentation</vt:lpstr>
      <vt:lpstr>PowerPoint Presentation</vt:lpstr>
      <vt:lpstr>PowerPoint Presentation</vt:lpstr>
      <vt:lpstr>Yourturn1- Part D</vt:lpstr>
      <vt:lpstr>Your Turn 2</vt:lpstr>
      <vt:lpstr>Polymorphism using interfaces</vt:lpstr>
      <vt:lpstr>Polymorphism so far…</vt:lpstr>
      <vt:lpstr>This is the clinical definition of Polymorphism</vt:lpstr>
      <vt:lpstr>Yourturn3</vt:lpstr>
      <vt:lpstr>.equals and .hash</vt:lpstr>
      <vt:lpstr>Figuring out equality in the world of objects</vt:lpstr>
      <vt:lpstr>.equals and .hash – Let’s fix our code!</vt:lpstr>
      <vt:lpstr>The Actual code for the .equals in the object class</vt:lpstr>
      <vt:lpstr>.equals and .hash – Let’s fix our code!</vt:lpstr>
      <vt:lpstr> .hashCode</vt:lpstr>
      <vt:lpstr>4 Rules for writing .equals</vt:lpstr>
      <vt:lpstr>Why can’t we just use .equals?</vt:lpstr>
      <vt:lpstr>Bottom Line</vt:lpstr>
      <vt:lpstr>Just for fun – Two implementations of the .equals method in the String Class</vt:lpstr>
      <vt:lpstr>By the way…VSCode will build Hashcode and equals for you…</vt:lpstr>
      <vt:lpstr>Yourturn4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Smith</dc:creator>
  <cp:lastModifiedBy>Rich Smith</cp:lastModifiedBy>
  <cp:revision>421</cp:revision>
  <cp:lastPrinted>2022-10-25T16:19:24Z</cp:lastPrinted>
  <dcterms:created xsi:type="dcterms:W3CDTF">2021-03-09T13:58:10Z</dcterms:created>
  <dcterms:modified xsi:type="dcterms:W3CDTF">2024-03-10T14:18:55Z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0x0101006F97C022B717B146BA0446DF4C6D9077</vt:lpwstr>
  </property>
</Properties>
</file>